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6" r:id="rId2"/>
    <p:sldId id="257" r:id="rId3"/>
    <p:sldId id="258" r:id="rId4"/>
    <p:sldId id="293" r:id="rId5"/>
    <p:sldId id="292" r:id="rId6"/>
    <p:sldId id="260" r:id="rId7"/>
    <p:sldId id="261" r:id="rId8"/>
    <p:sldId id="262" r:id="rId9"/>
    <p:sldId id="263" r:id="rId10"/>
    <p:sldId id="264" r:id="rId11"/>
    <p:sldId id="294" r:id="rId12"/>
    <p:sldId id="297" r:id="rId13"/>
    <p:sldId id="295" r:id="rId14"/>
    <p:sldId id="296" r:id="rId15"/>
    <p:sldId id="265" r:id="rId16"/>
    <p:sldId id="266" r:id="rId17"/>
    <p:sldId id="267" r:id="rId18"/>
    <p:sldId id="298" r:id="rId19"/>
    <p:sldId id="299" r:id="rId20"/>
    <p:sldId id="269" r:id="rId21"/>
    <p:sldId id="270" r:id="rId22"/>
    <p:sldId id="272" r:id="rId23"/>
    <p:sldId id="300" r:id="rId24"/>
    <p:sldId id="273" r:id="rId25"/>
    <p:sldId id="302"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EFAD1D-528C-410D-8181-C1638EF665AE}" type="datetimeFigureOut">
              <a:rPr lang="ru-RU" smtClean="0"/>
              <a:pPr/>
              <a:t>08.07.2019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D48BF-A6CF-4581-97D4-A55008932EB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7D48BF-A6CF-4581-97D4-A55008932EB3}"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7D48BF-A6CF-4581-97D4-A55008932EB3}"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7EAF463A-BC7C-46EE-9F1E-7F377CCA4891}" type="datetimeFigureOut">
              <a:rPr lang="en-US" smtClean="0"/>
              <a:pPr/>
              <a:t>7/8/2019</a:t>
            </a:fld>
            <a:endParaRPr lang="en-US" dirty="0"/>
          </a:p>
        </p:txBody>
      </p:sp>
      <p:sp>
        <p:nvSpPr>
          <p:cNvPr id="17" name="Нижний колонтитул 16"/>
          <p:cNvSpPr>
            <a:spLocks noGrp="1"/>
          </p:cNvSpPr>
          <p:nvPr>
            <p:ph type="ftr" sz="quarter" idx="11"/>
          </p:nvPr>
        </p:nvSpPr>
        <p:spPr>
          <a:xfrm>
            <a:off x="5410200" y="4205288"/>
            <a:ext cx="1295400" cy="457200"/>
          </a:xfrm>
        </p:spPr>
        <p:txBody>
          <a:bodyPr/>
          <a:lstStyle/>
          <a:p>
            <a:endParaRPr lang="en-US" dirty="0"/>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7EAF463A-BC7C-46EE-9F1E-7F377CCA4891}" type="datetimeFigureOut">
              <a:rPr lang="en-US" smtClean="0"/>
              <a:pPr/>
              <a:t>7/8/2019</a:t>
            </a:fld>
            <a:endParaRPr lang="en-US" dirty="0"/>
          </a:p>
        </p:txBody>
      </p:sp>
      <p:sp>
        <p:nvSpPr>
          <p:cNvPr id="27" name="Номер слайда 26"/>
          <p:cNvSpPr>
            <a:spLocks noGrp="1"/>
          </p:cNvSpPr>
          <p:nvPr>
            <p:ph type="sldNum" sz="quarter" idx="11"/>
          </p:nvPr>
        </p:nvSpPr>
        <p:spPr/>
        <p:txBody>
          <a:bodyPr rtlCol="0"/>
          <a:lstStyle/>
          <a:p>
            <a:fld id="{A483448D-3A78-4528-A469-B745A65DA480}" type="slidenum">
              <a:rPr lang="en-US" smtClean="0"/>
              <a:pPr/>
              <a:t>‹#›</a:t>
            </a:fld>
            <a:endParaRPr lang="en-US" dirty="0"/>
          </a:p>
        </p:txBody>
      </p:sp>
      <p:sp>
        <p:nvSpPr>
          <p:cNvPr id="28" name="Нижний колонтитул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7EAF463A-BC7C-46EE-9F1E-7F377CCA4891}" type="datetimeFigureOut">
              <a:rPr lang="en-US" smtClean="0"/>
              <a:pPr/>
              <a:t>7/8/2019</a:t>
            </a:fld>
            <a:endParaRPr lang="en-US" dirty="0"/>
          </a:p>
        </p:txBody>
      </p:sp>
      <p:sp>
        <p:nvSpPr>
          <p:cNvPr id="4" name="Нижний колонтитул 3"/>
          <p:cNvSpPr>
            <a:spLocks noGrp="1"/>
          </p:cNvSpPr>
          <p:nvPr>
            <p:ph type="ftr" sz="quarter" idx="11"/>
          </p:nvPr>
        </p:nvSpPr>
        <p:spPr>
          <a:xfrm>
            <a:off x="5257800" y="612648"/>
            <a:ext cx="1325880" cy="457200"/>
          </a:xfrm>
        </p:spPr>
        <p:txBody>
          <a:bodyPr/>
          <a:lstStyle/>
          <a:p>
            <a:endParaRPr lang="en-US" dirty="0"/>
          </a:p>
        </p:txBody>
      </p:sp>
      <p:sp>
        <p:nvSpPr>
          <p:cNvPr id="5" name="Номер слайда 4"/>
          <p:cNvSpPr>
            <a:spLocks noGrp="1"/>
          </p:cNvSpPr>
          <p:nvPr>
            <p:ph type="sldNum" sz="quarter" idx="12"/>
          </p:nvPr>
        </p:nvSpPr>
        <p:spPr>
          <a:xfrm>
            <a:off x="8174736" y="2272"/>
            <a:ext cx="762000" cy="365760"/>
          </a:xfrm>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7/8/2019</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EAF463A-BC7C-46EE-9F1E-7F377CCA4891}" type="datetimeFigureOut">
              <a:rPr lang="en-US" smtClean="0"/>
              <a:pPr/>
              <a:t>7/8/2019</a:t>
            </a:fld>
            <a:endParaRPr lang="en-US" dirty="0"/>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zaxid.net/verhovna_rada_uhvalila_osvitnyu_reformu_n1435592" TargetMode="External"/><Relationship Id="rId2" Type="http://schemas.openxmlformats.org/officeDocument/2006/relationships/hyperlink" Target="https://zaxid.net/petro_poroshenko_pidpisav_zakon_pro_reformu_osviti_n1437297"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zaxid.net/yak_noviy_zakon_pro_osvitu_vpline_na_yevrointegratsiyu_i_maybutnye_ukrayini_n14375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0" y="4114800"/>
            <a:ext cx="8458200" cy="1905000"/>
          </a:xfrm>
          <a:noFill/>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Закон України </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освіту”</a:t>
            </a: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b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dirty="0" smtClean="0"/>
              <a:t> </a:t>
            </a:r>
            <a:r>
              <a:rPr lang="ru-RU" b="1" dirty="0" err="1" smtClean="0">
                <a:solidFill>
                  <a:srgbClr val="002060"/>
                </a:solidFill>
              </a:rPr>
              <a:t>ключові</a:t>
            </a:r>
            <a:r>
              <a:rPr lang="ru-RU" b="1" dirty="0" smtClean="0">
                <a:solidFill>
                  <a:srgbClr val="002060"/>
                </a:solidFill>
              </a:rPr>
              <a:t> новели</a:t>
            </a:r>
            <a:endParaRPr lang="ru-RU" b="1" dirty="0">
              <a:solidFill>
                <a:srgbClr val="002060"/>
              </a:solidFill>
            </a:endParaRPr>
          </a:p>
        </p:txBody>
      </p:sp>
      <p:pic>
        <p:nvPicPr>
          <p:cNvPr id="1032" name="Picture 8" descr="Результат пошуку зображень за запитом &quot;про освіту&quot;"/>
          <p:cNvPicPr>
            <a:picLocks noChangeAspect="1" noChangeArrowheads="1"/>
          </p:cNvPicPr>
          <p:nvPr/>
        </p:nvPicPr>
        <p:blipFill>
          <a:blip r:embed="rId3"/>
          <a:srcRect/>
          <a:stretch>
            <a:fillRect/>
          </a:stretch>
        </p:blipFill>
        <p:spPr bwMode="auto">
          <a:xfrm>
            <a:off x="5486400" y="381000"/>
            <a:ext cx="2237188" cy="2514600"/>
          </a:xfrm>
          <a:prstGeom prst="rect">
            <a:avLst/>
          </a:prstGeom>
          <a:noFill/>
        </p:spPr>
      </p:pic>
      <p:pic>
        <p:nvPicPr>
          <p:cNvPr id="4" name="Рисунок 3" descr="Результат пошуку зображень за запитом &quot;освіта&quot;"/>
          <p:cNvPicPr/>
          <p:nvPr/>
        </p:nvPicPr>
        <p:blipFill>
          <a:blip r:embed="rId4"/>
          <a:srcRect/>
          <a:stretch>
            <a:fillRect/>
          </a:stretch>
        </p:blipFill>
        <p:spPr bwMode="auto">
          <a:xfrm>
            <a:off x="1676400" y="381000"/>
            <a:ext cx="3505200" cy="265793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2000"/>
            <a:ext cx="8305800" cy="1371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Новели для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вчителів</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685800" y="2057400"/>
            <a:ext cx="8229600" cy="3124200"/>
          </a:xfrm>
        </p:spPr>
        <p:txBody>
          <a:bodyPr>
            <a:normAutofit/>
          </a:bodyPr>
          <a:lstStyle/>
          <a:p>
            <a:r>
              <a:rPr lang="uk-UA" sz="2000" b="1" dirty="0" smtClean="0">
                <a:solidFill>
                  <a:srgbClr val="002060"/>
                </a:solidFill>
              </a:rPr>
              <a:t>поетапне зростання заробітної плати</a:t>
            </a:r>
          </a:p>
          <a:p>
            <a:r>
              <a:rPr lang="uk-UA" sz="2000" b="1" dirty="0" smtClean="0">
                <a:solidFill>
                  <a:srgbClr val="002060"/>
                </a:solidFill>
              </a:rPr>
              <a:t>щорічне самостійне підвищення кваліфікації</a:t>
            </a:r>
          </a:p>
          <a:p>
            <a:r>
              <a:rPr lang="uk-UA" sz="2000" b="1" dirty="0" smtClean="0">
                <a:solidFill>
                  <a:srgbClr val="002060"/>
                </a:solidFill>
              </a:rPr>
              <a:t>вибір форми та місця для підвищення кваліфікації</a:t>
            </a:r>
          </a:p>
          <a:p>
            <a:r>
              <a:rPr lang="uk-UA" sz="2000" b="1" dirty="0" smtClean="0">
                <a:solidFill>
                  <a:srgbClr val="002060"/>
                </a:solidFill>
              </a:rPr>
              <a:t>розроблення авторських навчальних програм або освітніх методик</a:t>
            </a:r>
          </a:p>
          <a:p>
            <a:r>
              <a:rPr lang="uk-UA" sz="2000" b="1" dirty="0" smtClean="0">
                <a:solidFill>
                  <a:srgbClr val="002060"/>
                </a:solidFill>
              </a:rPr>
              <a:t>проходження педагогічними працівниками сертифікації</a:t>
            </a:r>
            <a:endParaRPr lang="uk-UA" sz="2000" b="1" dirty="0">
              <a:solidFill>
                <a:srgbClr val="002060"/>
              </a:solidFill>
            </a:endParaRPr>
          </a:p>
        </p:txBody>
      </p:sp>
      <p:pic>
        <p:nvPicPr>
          <p:cNvPr id="4" name="Рисунок 3" descr="Результат пошуку зображень за запитом &quot;освіта&quot;"/>
          <p:cNvPicPr/>
          <p:nvPr/>
        </p:nvPicPr>
        <p:blipFill>
          <a:blip r:embed="rId2"/>
          <a:srcRect/>
          <a:stretch>
            <a:fillRect/>
          </a:stretch>
        </p:blipFill>
        <p:spPr bwMode="auto">
          <a:xfrm>
            <a:off x="3276600" y="4572000"/>
            <a:ext cx="4267200" cy="2057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09600"/>
            <a:ext cx="8686800" cy="990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Щорічне</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підвищення</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кваліфікації</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для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вчителів</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295400" y="1676400"/>
            <a:ext cx="7543800" cy="4800600"/>
          </a:xfrm>
        </p:spPr>
        <p:txBody>
          <a:bodyPr>
            <a:normAutofit fontScale="70000" lnSpcReduction="20000"/>
          </a:bodyPr>
          <a:lstStyle/>
          <a:p>
            <a:r>
              <a:rPr lang="uk-UA" b="1" dirty="0" smtClean="0">
                <a:solidFill>
                  <a:srgbClr val="002060"/>
                </a:solidFill>
              </a:rPr>
              <a:t>Якщо раніше вчителі могли підвищувати кваліфікацію лише у інститутах післядипломної педагогічної освіти (ІППО), тепер вони зможуть самі обирати, де та як займатись своєю самоосвітою. Це можуть бути тренінги, навчальні програми у профільних установах та інших навчальних закладах.</a:t>
            </a:r>
          </a:p>
          <a:p>
            <a:pPr>
              <a:buNone/>
            </a:pPr>
            <a:endParaRPr lang="uk-UA" b="1" dirty="0" smtClean="0">
              <a:solidFill>
                <a:srgbClr val="002060"/>
              </a:solidFill>
            </a:endParaRPr>
          </a:p>
          <a:p>
            <a:r>
              <a:rPr lang="uk-UA" b="1" dirty="0" smtClean="0">
                <a:solidFill>
                  <a:srgbClr val="002060"/>
                </a:solidFill>
              </a:rPr>
              <a:t>Упродовж 5 років вчитель має пройти не менше 150 годин підвищення кваліфікації. Причому обов’язково робити це щороку.</a:t>
            </a:r>
          </a:p>
          <a:p>
            <a:pPr>
              <a:buNone/>
            </a:pPr>
            <a:endParaRPr lang="uk-UA" b="1" dirty="0" smtClean="0">
              <a:solidFill>
                <a:srgbClr val="002060"/>
              </a:solidFill>
            </a:endParaRPr>
          </a:p>
          <a:p>
            <a:r>
              <a:rPr lang="uk-UA" b="1" dirty="0" smtClean="0">
                <a:solidFill>
                  <a:srgbClr val="002060"/>
                </a:solidFill>
              </a:rPr>
              <a:t>Кошти на професійний розвиток вчителів будуть закладені у держбюджет.</a:t>
            </a:r>
          </a:p>
          <a:p>
            <a:pPr>
              <a:buNone/>
            </a:pPr>
            <a:r>
              <a:rPr lang="uk-UA" b="1" dirty="0" smtClean="0">
                <a:solidFill>
                  <a:srgbClr val="002060"/>
                </a:solidFill>
              </a:rPr>
              <a:t> </a:t>
            </a:r>
          </a:p>
          <a:p>
            <a:r>
              <a:rPr lang="uk-UA" b="1" dirty="0" smtClean="0">
                <a:solidFill>
                  <a:srgbClr val="002060"/>
                </a:solidFill>
              </a:rPr>
              <a:t>Вчителі самі зможуть вирішити, де, коли і як підвищувати кваліфікацію, проте мають робити це щорічно</a:t>
            </a:r>
          </a:p>
          <a:p>
            <a:pPr>
              <a:buNone/>
            </a:pPr>
            <a:endParaRPr lang="ru-RU" b="1" dirty="0">
              <a:solidFill>
                <a:srgbClr val="002060"/>
              </a:solidFill>
            </a:endParaRPr>
          </a:p>
        </p:txBody>
      </p:sp>
      <p:pic>
        <p:nvPicPr>
          <p:cNvPr id="4" name="Рисунок 3" descr="Результат пошуку зображень за запитом &quot;освіта&quot;"/>
          <p:cNvPicPr/>
          <p:nvPr/>
        </p:nvPicPr>
        <p:blipFill>
          <a:blip r:embed="rId2"/>
          <a:srcRect/>
          <a:stretch>
            <a:fillRect/>
          </a:stretch>
        </p:blipFill>
        <p:spPr bwMode="auto">
          <a:xfrm>
            <a:off x="609600" y="4419600"/>
            <a:ext cx="1143000" cy="1122997"/>
          </a:xfrm>
          <a:prstGeom prst="rect">
            <a:avLst/>
          </a:prstGeom>
          <a:noFill/>
          <a:ln w="9525">
            <a:noFill/>
            <a:miter lim="800000"/>
            <a:headEnd/>
            <a:tailEnd/>
          </a:ln>
        </p:spPr>
      </p:pic>
      <p:pic>
        <p:nvPicPr>
          <p:cNvPr id="5" name="Рисунок 4" descr="Результат пошуку зображень за запитом &quot;освіта&quot;"/>
          <p:cNvPicPr/>
          <p:nvPr/>
        </p:nvPicPr>
        <p:blipFill>
          <a:blip r:embed="rId2"/>
          <a:srcRect/>
          <a:stretch>
            <a:fillRect/>
          </a:stretch>
        </p:blipFill>
        <p:spPr bwMode="auto">
          <a:xfrm>
            <a:off x="381000" y="1524000"/>
            <a:ext cx="1143000" cy="1122997"/>
          </a:xfrm>
          <a:prstGeom prst="rect">
            <a:avLst/>
          </a:prstGeom>
          <a:noFill/>
          <a:ln w="9525">
            <a:noFill/>
            <a:miter lim="800000"/>
            <a:headEnd/>
            <a:tailEnd/>
          </a:ln>
        </p:spPr>
      </p:pic>
      <p:pic>
        <p:nvPicPr>
          <p:cNvPr id="6" name="Рисунок 5" descr="Результат пошуку зображень за запитом &quot;освіта&quot;"/>
          <p:cNvPicPr/>
          <p:nvPr/>
        </p:nvPicPr>
        <p:blipFill>
          <a:blip r:embed="rId2"/>
          <a:srcRect/>
          <a:stretch>
            <a:fillRect/>
          </a:stretch>
        </p:blipFill>
        <p:spPr bwMode="auto">
          <a:xfrm>
            <a:off x="533400" y="3429000"/>
            <a:ext cx="1143000" cy="1122997"/>
          </a:xfrm>
          <a:prstGeom prst="rect">
            <a:avLst/>
          </a:prstGeom>
          <a:noFill/>
          <a:ln w="9525">
            <a:noFill/>
            <a:miter lim="800000"/>
            <a:headEnd/>
            <a:tailEnd/>
          </a:ln>
        </p:spPr>
      </p:pic>
      <p:pic>
        <p:nvPicPr>
          <p:cNvPr id="7" name="Рисунок 6" descr="Результат пошуку зображень за запитом &quot;освіта&quot;"/>
          <p:cNvPicPr/>
          <p:nvPr/>
        </p:nvPicPr>
        <p:blipFill>
          <a:blip r:embed="rId2"/>
          <a:srcRect/>
          <a:stretch>
            <a:fillRect/>
          </a:stretch>
        </p:blipFill>
        <p:spPr bwMode="auto">
          <a:xfrm>
            <a:off x="533400" y="5410200"/>
            <a:ext cx="1143000" cy="112299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00400" y="914400"/>
            <a:ext cx="5486400" cy="1981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Збільшення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зарплат</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вчителям</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533400" y="2895600"/>
            <a:ext cx="8153400" cy="3733800"/>
          </a:xfrm>
        </p:spPr>
        <p:txBody>
          <a:bodyPr>
            <a:normAutofit fontScale="62500" lnSpcReduction="20000"/>
          </a:bodyPr>
          <a:lstStyle/>
          <a:p>
            <a:r>
              <a:rPr lang="uk-UA" b="1" dirty="0" smtClean="0">
                <a:solidFill>
                  <a:srgbClr val="002060"/>
                </a:solidFill>
              </a:rPr>
              <a:t>Мінімальна зарплата педагогічного працівника становитиме не менше чотирьох прожиткових мінімумів для працездатних осіб. Тобто педагог найнижчої кваліфікаційної категорії може отримувати 6 736 гривень.</a:t>
            </a:r>
          </a:p>
          <a:p>
            <a:endParaRPr lang="uk-UA" b="1" dirty="0" smtClean="0">
              <a:solidFill>
                <a:srgbClr val="002060"/>
              </a:solidFill>
            </a:endParaRPr>
          </a:p>
          <a:p>
            <a:r>
              <a:rPr lang="uk-UA" b="1" dirty="0" smtClean="0">
                <a:solidFill>
                  <a:srgbClr val="002060"/>
                </a:solidFill>
              </a:rPr>
              <a:t>Такого рівня оплати праці планується досягти до 2023 року. Проте наразі тривають перемовини й дебати щодо точного року впровадження такого рівня мінімальної зарплати.</a:t>
            </a:r>
          </a:p>
          <a:p>
            <a:endParaRPr lang="uk-UA" b="1" dirty="0" smtClean="0">
              <a:solidFill>
                <a:srgbClr val="002060"/>
              </a:solidFill>
            </a:endParaRPr>
          </a:p>
          <a:p>
            <a:r>
              <a:rPr lang="uk-UA" b="1" dirty="0" smtClean="0">
                <a:solidFill>
                  <a:srgbClr val="002060"/>
                </a:solidFill>
              </a:rPr>
              <a:t>Залежно від зростання кваліфікаційної категорії викладача, оклад зростатиме не менше, ніж на 10%. Викладачі із науковим ступенем отримуватимуть на 25% більше, ніж педагоги найнижчої кваліфікаційної категорії.</a:t>
            </a:r>
          </a:p>
          <a:p>
            <a:pPr>
              <a:buNone/>
            </a:pPr>
            <a:endParaRPr lang="ru-RU" dirty="0"/>
          </a:p>
        </p:txBody>
      </p:sp>
      <p:pic>
        <p:nvPicPr>
          <p:cNvPr id="4" name="Рисунок 3" descr="Пов’язане зображення"/>
          <p:cNvPicPr/>
          <p:nvPr/>
        </p:nvPicPr>
        <p:blipFill>
          <a:blip r:embed="rId2"/>
          <a:srcRect/>
          <a:stretch>
            <a:fillRect/>
          </a:stretch>
        </p:blipFill>
        <p:spPr bwMode="auto">
          <a:xfrm>
            <a:off x="762000" y="838200"/>
            <a:ext cx="2438400" cy="1676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2000"/>
            <a:ext cx="8229600"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Надбавка для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найпрогресивніших</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914400" y="2133600"/>
            <a:ext cx="7772400" cy="3581400"/>
          </a:xfrm>
        </p:spPr>
        <p:txBody>
          <a:bodyPr>
            <a:normAutofit fontScale="40000" lnSpcReduction="20000"/>
          </a:bodyPr>
          <a:lstStyle/>
          <a:p>
            <a:r>
              <a:rPr lang="uk-UA" sz="5100" b="1" dirty="0" smtClean="0">
                <a:solidFill>
                  <a:srgbClr val="002060"/>
                </a:solidFill>
              </a:rPr>
              <a:t>Замість підвищення кваліфікації вчителі зможуть добровільно проходити зовнішню незалежну сертифікацію. У неї входитиме перевірки на володіння предметом викладання, спілкування з дітьми та використання сучасних методик в навчальному процесі.</a:t>
            </a:r>
          </a:p>
          <a:p>
            <a:r>
              <a:rPr lang="uk-UA" sz="5100" b="1" dirty="0" smtClean="0">
                <a:solidFill>
                  <a:srgbClr val="002060"/>
                </a:solidFill>
              </a:rPr>
              <a:t>Вчителі, що успішно пройшли сертифікацію, отримуватимуть на три роки сертифікат і 20% надбавку до зарплати, а також зможуть навчати інших педагогів.</a:t>
            </a:r>
            <a:br>
              <a:rPr lang="uk-UA" sz="5100" b="1" dirty="0" smtClean="0">
                <a:solidFill>
                  <a:srgbClr val="002060"/>
                </a:solidFill>
              </a:rPr>
            </a:br>
            <a:r>
              <a:rPr lang="uk-UA" dirty="0" smtClean="0"/>
              <a:t/>
            </a:r>
            <a:br>
              <a:rPr lang="uk-UA" dirty="0" smtClean="0"/>
            </a:br>
            <a:r>
              <a:rPr lang="ru-RU" dirty="0" smtClean="0"/>
              <a:t/>
            </a:r>
            <a:br>
              <a:rPr lang="ru-RU" dirty="0" smtClean="0"/>
            </a:br>
            <a:endParaRPr lang="ru-RU" b="1" dirty="0" smtClean="0">
              <a:solidFill>
                <a:srgbClr val="002060"/>
              </a:solidFill>
            </a:endParaRPr>
          </a:p>
          <a:p>
            <a:pPr>
              <a:buNone/>
            </a:pPr>
            <a:endParaRPr lang="ru-RU" dirty="0"/>
          </a:p>
        </p:txBody>
      </p:sp>
      <p:pic>
        <p:nvPicPr>
          <p:cNvPr id="4" name="Рисунок 3" descr="Пов’язане зображення"/>
          <p:cNvPicPr/>
          <p:nvPr/>
        </p:nvPicPr>
        <p:blipFill>
          <a:blip r:embed="rId2"/>
          <a:srcRect b="20047"/>
          <a:stretch>
            <a:fillRect/>
          </a:stretch>
        </p:blipFill>
        <p:spPr bwMode="auto">
          <a:xfrm>
            <a:off x="2743200" y="4495800"/>
            <a:ext cx="3581400" cy="2133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838200"/>
            <a:ext cx="86106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Школи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перевірятимуть</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раз на 10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років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057400" y="1600200"/>
            <a:ext cx="6629400" cy="4525963"/>
          </a:xfrm>
        </p:spPr>
        <p:txBody>
          <a:bodyPr>
            <a:normAutofit fontScale="70000" lnSpcReduction="20000"/>
          </a:bodyPr>
          <a:lstStyle/>
          <a:p>
            <a:r>
              <a:rPr lang="uk-UA" b="1" dirty="0" smtClean="0">
                <a:solidFill>
                  <a:srgbClr val="002060"/>
                </a:solidFill>
              </a:rPr>
              <a:t>Замість місцевих органів управління освіти, перевірками шкіл займатиметься Агентство забезпечення якості освіти. Їхня робота полягатиме не у накладанні санкцій, а наданні рекомендацій для поліпшення навчального процесу. Атестовані школи отримуватимуть сертифікат, що дійсний протягом 10 років.</a:t>
            </a:r>
          </a:p>
          <a:p>
            <a:pPr>
              <a:buFont typeface="Wingdings" pitchFamily="2" charset="2"/>
              <a:buChar char="§"/>
            </a:pPr>
            <a:endParaRPr lang="uk-UA" b="1" dirty="0" smtClean="0">
              <a:solidFill>
                <a:srgbClr val="002060"/>
              </a:solidFill>
            </a:endParaRPr>
          </a:p>
          <a:p>
            <a:pPr>
              <a:buFont typeface="Wingdings" pitchFamily="2" charset="2"/>
              <a:buChar char="§"/>
            </a:pPr>
            <a:r>
              <a:rPr lang="uk-UA" b="1" dirty="0" smtClean="0">
                <a:solidFill>
                  <a:srgbClr val="002060"/>
                </a:solidFill>
              </a:rPr>
              <a:t>Перевірка може бути й позаплановою. Але старих інспекцій «з району» більше не буде.</a:t>
            </a:r>
            <a:r>
              <a:rPr lang="uk-UA" dirty="0" smtClean="0"/>
              <a:t> </a:t>
            </a:r>
          </a:p>
          <a:p>
            <a:endParaRPr lang="uk-UA" b="1" dirty="0" smtClean="0">
              <a:solidFill>
                <a:srgbClr val="002060"/>
              </a:solidFill>
            </a:endParaRPr>
          </a:p>
          <a:p>
            <a:r>
              <a:rPr lang="uk-UA" b="1" dirty="0" smtClean="0">
                <a:solidFill>
                  <a:srgbClr val="002060"/>
                </a:solidFill>
              </a:rPr>
              <a:t>Самі інспекції ліквідують, а працівники методкабінетів займатимуться замість перевірок підтримкою й допомогою закладам освіти. </a:t>
            </a:r>
          </a:p>
          <a:p>
            <a:pPr>
              <a:buNone/>
            </a:pPr>
            <a:endParaRPr lang="uk-UA" dirty="0"/>
          </a:p>
        </p:txBody>
      </p:sp>
      <p:pic>
        <p:nvPicPr>
          <p:cNvPr id="50178" name="Picture 2" descr="Результат пошуку зображень за запитом &quot;перевірка школи&quot;"/>
          <p:cNvPicPr>
            <a:picLocks noChangeAspect="1" noChangeArrowheads="1"/>
          </p:cNvPicPr>
          <p:nvPr/>
        </p:nvPicPr>
        <p:blipFill>
          <a:blip r:embed="rId2"/>
          <a:srcRect/>
          <a:stretch>
            <a:fillRect/>
          </a:stretch>
        </p:blipFill>
        <p:spPr bwMode="auto">
          <a:xfrm>
            <a:off x="0" y="1752600"/>
            <a:ext cx="2302932" cy="1219200"/>
          </a:xfrm>
          <a:prstGeom prst="rect">
            <a:avLst/>
          </a:prstGeom>
          <a:noFill/>
        </p:spPr>
      </p:pic>
      <p:pic>
        <p:nvPicPr>
          <p:cNvPr id="50180" name="Picture 4" descr="Результат пошуку зображень за запитом &quot;перевірка школи&quot;"/>
          <p:cNvPicPr>
            <a:picLocks noChangeAspect="1" noChangeArrowheads="1"/>
          </p:cNvPicPr>
          <p:nvPr/>
        </p:nvPicPr>
        <p:blipFill>
          <a:blip r:embed="rId3"/>
          <a:srcRect/>
          <a:stretch>
            <a:fillRect/>
          </a:stretch>
        </p:blipFill>
        <p:spPr bwMode="auto">
          <a:xfrm>
            <a:off x="304800" y="2895600"/>
            <a:ext cx="1981200" cy="2667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8200"/>
            <a:ext cx="8229600" cy="1371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Відповідальність за плагіат, списування та несправедливі оцінки</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1066800" y="2133600"/>
            <a:ext cx="7848600" cy="4495800"/>
          </a:xfrm>
        </p:spPr>
        <p:txBody>
          <a:bodyPr>
            <a:normAutofit fontScale="62500" lnSpcReduction="20000"/>
          </a:bodyPr>
          <a:lstStyle/>
          <a:p>
            <a:pPr>
              <a:buNone/>
            </a:pPr>
            <a:r>
              <a:rPr lang="ru-RU" b="1" dirty="0" smtClean="0">
                <a:solidFill>
                  <a:srgbClr val="002060"/>
                </a:solidFill>
              </a:rPr>
              <a:t>      </a:t>
            </a:r>
            <a:r>
              <a:rPr lang="uk-UA" b="1" dirty="0" smtClean="0">
                <a:solidFill>
                  <a:srgbClr val="002060"/>
                </a:solidFill>
              </a:rPr>
              <a:t>Закон вводить поняття «академічної доброчесності». Це сукупність етичних принципів та визначених законом правил, якими мають керуватися учасники освітнього процесу під час навчання, викладання та провадження наукової (творчої) діяльності </a:t>
            </a:r>
            <a:r>
              <a:rPr lang="uk-UA" b="1" u="sng" dirty="0" smtClean="0">
                <a:solidFill>
                  <a:srgbClr val="002060"/>
                </a:solidFill>
              </a:rPr>
              <a:t>з метою забезпечення довіри до результатів навчання</a:t>
            </a:r>
            <a:r>
              <a:rPr lang="uk-UA" b="1" dirty="0" smtClean="0">
                <a:solidFill>
                  <a:srgbClr val="002060"/>
                </a:solidFill>
              </a:rPr>
              <a:t> та/або наукових (творчих) досягнень.</a:t>
            </a:r>
          </a:p>
          <a:p>
            <a:r>
              <a:rPr lang="uk-UA" b="1" dirty="0" smtClean="0">
                <a:solidFill>
                  <a:srgbClr val="002060"/>
                </a:solidFill>
              </a:rPr>
              <a:t>Академічна доброчесність передбачає коректні посилання на джерела інформації під час наукової чи педагогічної діяльності, дотримання норм законодавства про авторське право і суміжні права, надання достовірної інформації про методики і результати досліджень, </a:t>
            </a:r>
            <a:r>
              <a:rPr lang="uk-UA" b="1" u="sng" dirty="0" smtClean="0">
                <a:solidFill>
                  <a:srgbClr val="002060"/>
                </a:solidFill>
              </a:rPr>
              <a:t>об’єктивне оцінювання результатів навчання.</a:t>
            </a:r>
          </a:p>
          <a:p>
            <a:r>
              <a:rPr lang="uk-UA" b="1" dirty="0" smtClean="0">
                <a:solidFill>
                  <a:srgbClr val="002060"/>
                </a:solidFill>
              </a:rPr>
              <a:t>У випадку плагіату, підробки досліджень, списування, хабарництва чи необ’єктивного оцінювання, як учня, так і викладача чи сам заклад освіти можуть притягнути до відповідальності.</a:t>
            </a:r>
            <a:endParaRPr lang="uk-UA" b="1" dirty="0">
              <a:solidFill>
                <a:srgbClr val="002060"/>
              </a:solidFill>
            </a:endParaRPr>
          </a:p>
        </p:txBody>
      </p:sp>
      <p:pic>
        <p:nvPicPr>
          <p:cNvPr id="5" name="Рисунок 4" descr="Результат пошуку зображень за запитом &quot;освіта&quot;"/>
          <p:cNvPicPr/>
          <p:nvPr/>
        </p:nvPicPr>
        <p:blipFill>
          <a:blip r:embed="rId2"/>
          <a:srcRect/>
          <a:stretch>
            <a:fillRect/>
          </a:stretch>
        </p:blipFill>
        <p:spPr bwMode="auto">
          <a:xfrm>
            <a:off x="304800" y="2362200"/>
            <a:ext cx="1143000" cy="1122997"/>
          </a:xfrm>
          <a:prstGeom prst="rect">
            <a:avLst/>
          </a:prstGeom>
          <a:noFill/>
          <a:ln w="9525">
            <a:noFill/>
            <a:miter lim="800000"/>
            <a:headEnd/>
            <a:tailEnd/>
          </a:ln>
        </p:spPr>
      </p:pic>
      <p:pic>
        <p:nvPicPr>
          <p:cNvPr id="6" name="Рисунок 5" descr="Результат пошуку зображень за запитом &quot;освіта&quot;"/>
          <p:cNvPicPr/>
          <p:nvPr/>
        </p:nvPicPr>
        <p:blipFill>
          <a:blip r:embed="rId2"/>
          <a:srcRect/>
          <a:stretch>
            <a:fillRect/>
          </a:stretch>
        </p:blipFill>
        <p:spPr bwMode="auto">
          <a:xfrm>
            <a:off x="381000" y="3810000"/>
            <a:ext cx="1143000" cy="1122997"/>
          </a:xfrm>
          <a:prstGeom prst="rect">
            <a:avLst/>
          </a:prstGeom>
          <a:noFill/>
          <a:ln w="9525">
            <a:noFill/>
            <a:miter lim="800000"/>
            <a:headEnd/>
            <a:tailEnd/>
          </a:ln>
        </p:spPr>
      </p:pic>
      <p:pic>
        <p:nvPicPr>
          <p:cNvPr id="7" name="Рисунок 6" descr="Результат пошуку зображень за запитом &quot;освіта&quot;"/>
          <p:cNvPicPr/>
          <p:nvPr/>
        </p:nvPicPr>
        <p:blipFill>
          <a:blip r:embed="rId2"/>
          <a:srcRect/>
          <a:stretch>
            <a:fillRect/>
          </a:stretch>
        </p:blipFill>
        <p:spPr bwMode="auto">
          <a:xfrm>
            <a:off x="304800" y="4724400"/>
            <a:ext cx="1143000" cy="1122997"/>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458200" cy="1066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Директор обиратиметься</a:t>
            </a:r>
            <a:b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uk-UA"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 конкурсній основі</a:t>
            </a:r>
            <a:endParaRPr lang="uk-UA"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895600" y="2514600"/>
            <a:ext cx="5715000" cy="3306763"/>
          </a:xfrm>
        </p:spPr>
        <p:txBody>
          <a:bodyPr>
            <a:normAutofit fontScale="62500" lnSpcReduction="20000"/>
          </a:bodyPr>
          <a:lstStyle/>
          <a:p>
            <a:r>
              <a:rPr lang="uk-UA" b="1" dirty="0" smtClean="0">
                <a:solidFill>
                  <a:srgbClr val="002060"/>
                </a:solidFill>
              </a:rPr>
              <a:t>Директор обиратиметься на конкурсній основі. Максимальний строк перебування на посаді – 12 років (дві каденції). Однак особа може згодом очолити інший заклад, або перейти на іншу посаду у цьому ж.</a:t>
            </a:r>
          </a:p>
          <a:p>
            <a:r>
              <a:rPr lang="uk-UA" b="1" dirty="0" smtClean="0">
                <a:solidFill>
                  <a:srgbClr val="002060"/>
                </a:solidFill>
              </a:rPr>
              <a:t>Обиратиме директора на посаду спеціальна незалежна комісія, яка складатиметься з директорів державних та приватних шкіл, представників громадськості, викладачів, представників районних державних адміністрацій.</a:t>
            </a:r>
          </a:p>
          <a:p>
            <a:endParaRPr lang="ru-RU" b="1" dirty="0" smtClean="0">
              <a:solidFill>
                <a:srgbClr val="002060"/>
              </a:solidFill>
            </a:endParaRPr>
          </a:p>
          <a:p>
            <a:pPr>
              <a:buNone/>
            </a:pPr>
            <a:endParaRPr lang="ru-RU" dirty="0"/>
          </a:p>
        </p:txBody>
      </p:sp>
      <p:pic>
        <p:nvPicPr>
          <p:cNvPr id="4" name="Рисунок 3" descr="Пов’язане зображення"/>
          <p:cNvPicPr/>
          <p:nvPr/>
        </p:nvPicPr>
        <p:blipFill>
          <a:blip r:embed="rId2"/>
          <a:srcRect/>
          <a:stretch>
            <a:fillRect/>
          </a:stretch>
        </p:blipFill>
        <p:spPr bwMode="auto">
          <a:xfrm>
            <a:off x="304800" y="2057400"/>
            <a:ext cx="2209800" cy="3429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1524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Прозорість</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відкритість</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895600" y="2209800"/>
            <a:ext cx="5486400" cy="3916363"/>
          </a:xfrm>
        </p:spPr>
        <p:txBody>
          <a:bodyPr>
            <a:normAutofit fontScale="70000" lnSpcReduction="20000"/>
          </a:bodyPr>
          <a:lstStyle/>
          <a:p>
            <a:r>
              <a:rPr lang="uk-UA" b="1" dirty="0" smtClean="0">
                <a:solidFill>
                  <a:srgbClr val="002060"/>
                </a:solidFill>
              </a:rPr>
              <a:t>Заклади освіти зобов’яжуть звітуватись про всі кошти, які надходять, а також про їхнє призначення.</a:t>
            </a:r>
          </a:p>
          <a:p>
            <a:r>
              <a:rPr lang="uk-UA" b="1" dirty="0" smtClean="0">
                <a:solidFill>
                  <a:srgbClr val="002060"/>
                </a:solidFill>
              </a:rPr>
              <a:t>Також на сайтах навчальних закладів мають бути оприлюднені статути, інформація про освітні програми, мова освітнього процесу, результати моніторингу якості освіти, річний звіт, правила прийому, умови доступності закладу, перелік додаткових освітніх та інших послуг, їх ціну і порядок надання та оплати тощо.</a:t>
            </a:r>
          </a:p>
          <a:p>
            <a:pPr>
              <a:buNone/>
            </a:pPr>
            <a:endParaRPr lang="uk-UA" dirty="0"/>
          </a:p>
        </p:txBody>
      </p:sp>
      <p:pic>
        <p:nvPicPr>
          <p:cNvPr id="4" name="Рисунок 3" descr="Пов’язане зображення"/>
          <p:cNvPicPr/>
          <p:nvPr/>
        </p:nvPicPr>
        <p:blipFill>
          <a:blip r:embed="rId2" cstate="print"/>
          <a:srcRect/>
          <a:stretch>
            <a:fillRect/>
          </a:stretch>
        </p:blipFill>
        <p:spPr bwMode="auto">
          <a:xfrm>
            <a:off x="533400" y="3429000"/>
            <a:ext cx="2286000" cy="2186578"/>
          </a:xfrm>
          <a:prstGeom prst="rect">
            <a:avLst/>
          </a:prstGeom>
          <a:noFill/>
          <a:ln w="9525">
            <a:noFill/>
            <a:miter lim="800000"/>
            <a:headEnd/>
            <a:tailEnd/>
          </a:ln>
        </p:spPr>
      </p:pic>
      <p:pic>
        <p:nvPicPr>
          <p:cNvPr id="5" name="Рисунок 4" descr="Результат пошуку зображень за запитом &quot;директор школи&quot;"/>
          <p:cNvPicPr/>
          <p:nvPr/>
        </p:nvPicPr>
        <p:blipFill>
          <a:blip r:embed="rId3"/>
          <a:srcRect/>
          <a:stretch>
            <a:fillRect/>
          </a:stretch>
        </p:blipFill>
        <p:spPr bwMode="auto">
          <a:xfrm>
            <a:off x="304800" y="1752600"/>
            <a:ext cx="2499863" cy="186989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33400"/>
            <a:ext cx="8229600" cy="13716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Самостійність</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81000" y="1524000"/>
            <a:ext cx="8229600" cy="4953000"/>
          </a:xfrm>
        </p:spPr>
        <p:txBody>
          <a:bodyPr>
            <a:noAutofit/>
          </a:bodyPr>
          <a:lstStyle/>
          <a:p>
            <a:r>
              <a:rPr lang="uk-UA" sz="1800" b="1" dirty="0" smtClean="0">
                <a:solidFill>
                  <a:srgbClr val="002060"/>
                </a:solidFill>
              </a:rPr>
              <a:t>Закон суттєво збільшує автономію навчальних закладів. Наприклад, на рівні з типовими освітніми програми заохочується самостійно розробляти і використовувати власні акредитовані програми.</a:t>
            </a:r>
          </a:p>
          <a:p>
            <a:r>
              <a:rPr lang="uk-UA" sz="1800" b="1" dirty="0" smtClean="0">
                <a:solidFill>
                  <a:srgbClr val="002060"/>
                </a:solidFill>
              </a:rPr>
              <a:t>Школи зможуть самостійно визначати режим своєї роботи: структуру навчального року, тривалість навчального тижня, дня, занять і відпочинку між ними. Окрім уроків, можна буде обрати інші форми для навчального процесу.</a:t>
            </a:r>
          </a:p>
          <a:p>
            <a:r>
              <a:rPr lang="uk-UA" sz="1800" b="1" dirty="0" smtClean="0">
                <a:solidFill>
                  <a:srgbClr val="002060"/>
                </a:solidFill>
              </a:rPr>
              <a:t>В той же час, учні та студенти зможуть впливати на зміст свого навчання. Освітні програми міститимуть компоненти для вільного вибору.</a:t>
            </a:r>
          </a:p>
          <a:p>
            <a:r>
              <a:rPr lang="uk-UA" sz="1800" b="1" dirty="0" smtClean="0">
                <a:solidFill>
                  <a:srgbClr val="002060"/>
                </a:solidFill>
              </a:rPr>
              <a:t>Педагогічних працівників призначатиме керівник закладу. Директор самостійно братиме на роботу своїх заступників та інших педагогічних працівників. </a:t>
            </a:r>
          </a:p>
          <a:p>
            <a:r>
              <a:rPr lang="uk-UA" sz="1800" b="1" dirty="0" smtClean="0">
                <a:solidFill>
                  <a:srgbClr val="002060"/>
                </a:solidFill>
              </a:rPr>
              <a:t>Керівник закладу загальної середньої освіти має право оголосити  конкурс на будь-яку вакансію, але головне, що призначення відбуватимуться без погодження з місцевою владою.</a:t>
            </a:r>
          </a:p>
        </p:txBody>
      </p:sp>
      <p:pic>
        <p:nvPicPr>
          <p:cNvPr id="4" name="Рисунок 3" descr="Пов’язане зображення"/>
          <p:cNvPicPr/>
          <p:nvPr/>
        </p:nvPicPr>
        <p:blipFill>
          <a:blip r:embed="rId2"/>
          <a:srcRect/>
          <a:stretch>
            <a:fillRect/>
          </a:stretch>
        </p:blipFill>
        <p:spPr bwMode="auto">
          <a:xfrm>
            <a:off x="6172200" y="609600"/>
            <a:ext cx="1905000" cy="986155"/>
          </a:xfrm>
          <a:prstGeom prst="rect">
            <a:avLst/>
          </a:prstGeom>
          <a:noFill/>
          <a:ln w="9525">
            <a:noFill/>
            <a:miter lim="800000"/>
            <a:headEnd/>
            <a:tailEnd/>
          </a:ln>
        </p:spPr>
      </p:pic>
      <p:pic>
        <p:nvPicPr>
          <p:cNvPr id="5" name="Рисунок 4" descr="Результат пошуку зображень за запитом &quot;освіта&quot;"/>
          <p:cNvPicPr/>
          <p:nvPr/>
        </p:nvPicPr>
        <p:blipFill>
          <a:blip r:embed="rId3" cstate="print"/>
          <a:srcRect/>
          <a:stretch>
            <a:fillRect/>
          </a:stretch>
        </p:blipFill>
        <p:spPr bwMode="auto">
          <a:xfrm>
            <a:off x="228600" y="1524000"/>
            <a:ext cx="457200" cy="381000"/>
          </a:xfrm>
          <a:prstGeom prst="rect">
            <a:avLst/>
          </a:prstGeom>
          <a:noFill/>
          <a:ln w="9525">
            <a:noFill/>
            <a:miter lim="800000"/>
            <a:headEnd/>
            <a:tailEnd/>
          </a:ln>
        </p:spPr>
      </p:pic>
      <p:pic>
        <p:nvPicPr>
          <p:cNvPr id="6" name="Рисунок 5" descr="Результат пошуку зображень за запитом &quot;освіта&quot;"/>
          <p:cNvPicPr/>
          <p:nvPr/>
        </p:nvPicPr>
        <p:blipFill>
          <a:blip r:embed="rId3" cstate="print"/>
          <a:srcRect/>
          <a:stretch>
            <a:fillRect/>
          </a:stretch>
        </p:blipFill>
        <p:spPr bwMode="auto">
          <a:xfrm>
            <a:off x="304800" y="2743200"/>
            <a:ext cx="457200" cy="381000"/>
          </a:xfrm>
          <a:prstGeom prst="rect">
            <a:avLst/>
          </a:prstGeom>
          <a:noFill/>
          <a:ln w="9525">
            <a:noFill/>
            <a:miter lim="800000"/>
            <a:headEnd/>
            <a:tailEnd/>
          </a:ln>
        </p:spPr>
      </p:pic>
      <p:pic>
        <p:nvPicPr>
          <p:cNvPr id="7" name="Рисунок 6" descr="Результат пошуку зображень за запитом &quot;освіта&quot;"/>
          <p:cNvPicPr/>
          <p:nvPr/>
        </p:nvPicPr>
        <p:blipFill>
          <a:blip r:embed="rId3" cstate="print"/>
          <a:srcRect/>
          <a:stretch>
            <a:fillRect/>
          </a:stretch>
        </p:blipFill>
        <p:spPr bwMode="auto">
          <a:xfrm>
            <a:off x="228600" y="3810000"/>
            <a:ext cx="457200" cy="381000"/>
          </a:xfrm>
          <a:prstGeom prst="rect">
            <a:avLst/>
          </a:prstGeom>
          <a:noFill/>
          <a:ln w="9525">
            <a:noFill/>
            <a:miter lim="800000"/>
            <a:headEnd/>
            <a:tailEnd/>
          </a:ln>
        </p:spPr>
      </p:pic>
      <p:pic>
        <p:nvPicPr>
          <p:cNvPr id="8" name="Рисунок 7" descr="Результат пошуку зображень за запитом &quot;освіта&quot;"/>
          <p:cNvPicPr/>
          <p:nvPr/>
        </p:nvPicPr>
        <p:blipFill>
          <a:blip r:embed="rId4" cstate="print"/>
          <a:srcRect/>
          <a:stretch>
            <a:fillRect/>
          </a:stretch>
        </p:blipFill>
        <p:spPr bwMode="auto">
          <a:xfrm rot="224706">
            <a:off x="242383" y="4662666"/>
            <a:ext cx="457200" cy="437000"/>
          </a:xfrm>
          <a:prstGeom prst="rect">
            <a:avLst/>
          </a:prstGeom>
          <a:noFill/>
          <a:ln w="9525">
            <a:noFill/>
            <a:miter lim="800000"/>
            <a:headEnd/>
            <a:tailEnd/>
          </a:ln>
        </p:spPr>
      </p:pic>
      <p:pic>
        <p:nvPicPr>
          <p:cNvPr id="9" name="Рисунок 8" descr="Результат пошуку зображень за запитом &quot;освіта&quot;"/>
          <p:cNvPicPr/>
          <p:nvPr/>
        </p:nvPicPr>
        <p:blipFill>
          <a:blip r:embed="rId3" cstate="print"/>
          <a:srcRect/>
          <a:stretch>
            <a:fillRect/>
          </a:stretch>
        </p:blipFill>
        <p:spPr bwMode="auto">
          <a:xfrm>
            <a:off x="304800" y="5638800"/>
            <a:ext cx="457200" cy="381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533400"/>
            <a:ext cx="8229600" cy="13716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Права та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обов’язки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директора</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905000"/>
            <a:ext cx="8229600" cy="4495800"/>
          </a:xfrm>
        </p:spPr>
        <p:txBody>
          <a:bodyPr>
            <a:normAutofit fontScale="77500" lnSpcReduction="20000"/>
          </a:bodyPr>
          <a:lstStyle/>
          <a:p>
            <a:r>
              <a:rPr lang="uk-UA" b="1" dirty="0" smtClean="0">
                <a:solidFill>
                  <a:srgbClr val="002060"/>
                </a:solidFill>
              </a:rPr>
              <a:t>здійснює безпосереднє управління закладом</a:t>
            </a:r>
          </a:p>
          <a:p>
            <a:r>
              <a:rPr lang="uk-UA" b="1" dirty="0" smtClean="0">
                <a:solidFill>
                  <a:srgbClr val="002060"/>
                </a:solidFill>
              </a:rPr>
              <a:t>призначає і звільняє педагогічних працівників</a:t>
            </a:r>
          </a:p>
          <a:p>
            <a:r>
              <a:rPr lang="uk-UA" b="1" dirty="0" smtClean="0">
                <a:solidFill>
                  <a:srgbClr val="002060"/>
                </a:solidFill>
              </a:rPr>
              <a:t>вирішує питання фінансово-господарської діяльності закладу</a:t>
            </a:r>
          </a:p>
          <a:p>
            <a:r>
              <a:rPr lang="uk-UA" b="1" dirty="0" smtClean="0">
                <a:solidFill>
                  <a:srgbClr val="002060"/>
                </a:solidFill>
              </a:rPr>
              <a:t>здійснює контроль за виконанням освітніх програм та забезпечує</a:t>
            </a:r>
          </a:p>
          <a:p>
            <a:r>
              <a:rPr lang="uk-UA" b="1" dirty="0" smtClean="0">
                <a:solidFill>
                  <a:srgbClr val="002060"/>
                </a:solidFill>
              </a:rPr>
              <a:t>організацію освітнього процесу</a:t>
            </a:r>
          </a:p>
          <a:p>
            <a:r>
              <a:rPr lang="uk-UA" b="1" dirty="0" smtClean="0">
                <a:solidFill>
                  <a:srgbClr val="002060"/>
                </a:solidFill>
              </a:rPr>
              <a:t>забезпечує функціонування внутрішньої системи забезпечення якості освіти</a:t>
            </a:r>
          </a:p>
          <a:p>
            <a:r>
              <a:rPr lang="uk-UA" b="1" dirty="0" smtClean="0">
                <a:solidFill>
                  <a:srgbClr val="002060"/>
                </a:solidFill>
              </a:rPr>
              <a:t>сприяє та створює умови для діяльності органів самоврядування закладу освіти</a:t>
            </a:r>
          </a:p>
          <a:p>
            <a:r>
              <a:rPr lang="uk-UA" b="1" dirty="0" smtClean="0">
                <a:solidFill>
                  <a:srgbClr val="002060"/>
                </a:solidFill>
              </a:rPr>
              <a:t>представляє заклад освіти у відносинах з державними органами</a:t>
            </a:r>
            <a:r>
              <a:rPr lang="uk-UA" b="1" noProof="1" smtClean="0">
                <a:solidFill>
                  <a:srgbClr val="002060"/>
                </a:solidFill>
              </a:rPr>
              <a:t>, органами </a:t>
            </a:r>
            <a:r>
              <a:rPr lang="uk-UA" b="1" dirty="0" smtClean="0">
                <a:solidFill>
                  <a:srgbClr val="002060"/>
                </a:solidFill>
              </a:rPr>
              <a:t>місцевого самоврядування, юридичними та фізичними особами</a:t>
            </a:r>
            <a:endParaRPr lang="uk-UA" b="1"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Новий</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Закон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України</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«Про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освіту</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набрав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чинності</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28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вересня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2017 року</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p:txBody>
          <a:bodyPr>
            <a:normAutofit fontScale="70000" lnSpcReduction="20000"/>
          </a:bodyPr>
          <a:lstStyle/>
          <a:p>
            <a:r>
              <a:rPr lang="uk-UA" b="1" dirty="0" smtClean="0">
                <a:solidFill>
                  <a:srgbClr val="002060"/>
                </a:solidFill>
              </a:rPr>
              <a:t>Президент України Петро Порошенко </a:t>
            </a:r>
            <a:r>
              <a:rPr lang="uk-UA" b="1" dirty="0" smtClean="0">
                <a:solidFill>
                  <a:srgbClr val="002060"/>
                </a:solidFill>
                <a:hlinkClick r:id="rId2"/>
              </a:rPr>
              <a:t>назвав</a:t>
            </a:r>
            <a:r>
              <a:rPr lang="uk-UA" b="1" dirty="0" smtClean="0">
                <a:solidFill>
                  <a:srgbClr val="002060"/>
                </a:solidFill>
              </a:rPr>
              <a:t> закон «Про освіту», </a:t>
            </a:r>
            <a:r>
              <a:rPr lang="uk-UA" b="1" dirty="0" smtClean="0">
                <a:solidFill>
                  <a:srgbClr val="002060"/>
                </a:solidFill>
                <a:hlinkClick r:id="rId3"/>
              </a:rPr>
              <a:t>прийнятий</a:t>
            </a:r>
            <a:r>
              <a:rPr lang="uk-UA" b="1" dirty="0" smtClean="0">
                <a:solidFill>
                  <a:srgbClr val="002060"/>
                </a:solidFill>
              </a:rPr>
              <a:t> Верховною Радою 5 вересня, «однією з найголовніших реформ». Новий закон запроваджує 12-річну освіту, передбачає зростання зарплат вчителям та наголошує на доступності якісної освіти для всіх учнів.</a:t>
            </a:r>
          </a:p>
          <a:p>
            <a:r>
              <a:rPr lang="uk-UA" b="1" dirty="0" smtClean="0">
                <a:solidFill>
                  <a:srgbClr val="002060"/>
                </a:solidFill>
              </a:rPr>
              <a:t>Робота над новим законом тривала понад три роки, а голосування за нього об’єднало всі парламентські партії, крім </a:t>
            </a:r>
            <a:r>
              <a:rPr lang="uk-UA" b="1" noProof="1" smtClean="0">
                <a:solidFill>
                  <a:srgbClr val="002060"/>
                </a:solidFill>
              </a:rPr>
              <a:t>Опоблоку </a:t>
            </a:r>
            <a:r>
              <a:rPr lang="uk-UA" b="1" dirty="0" smtClean="0">
                <a:solidFill>
                  <a:srgbClr val="002060"/>
                </a:solidFill>
              </a:rPr>
              <a:t>й «Свободи». </a:t>
            </a:r>
          </a:p>
          <a:p>
            <a:r>
              <a:rPr lang="uk-UA" b="1" dirty="0" smtClean="0">
                <a:solidFill>
                  <a:srgbClr val="002060"/>
                </a:solidFill>
              </a:rPr>
              <a:t> На підставі нового законодавчого акту внесено зміни до ряду законів, у тому числі до Законів України:</a:t>
            </a:r>
          </a:p>
          <a:p>
            <a:r>
              <a:rPr lang="uk-UA" b="1" dirty="0" smtClean="0">
                <a:solidFill>
                  <a:srgbClr val="002060"/>
                </a:solidFill>
              </a:rPr>
              <a:t>«Про дошкільну освіту»,</a:t>
            </a:r>
          </a:p>
          <a:p>
            <a:r>
              <a:rPr lang="uk-UA" b="1" dirty="0" smtClean="0">
                <a:solidFill>
                  <a:srgbClr val="002060"/>
                </a:solidFill>
              </a:rPr>
              <a:t>«Про загальну середню освіту»,</a:t>
            </a:r>
          </a:p>
          <a:p>
            <a:r>
              <a:rPr lang="uk-UA" b="1" dirty="0" smtClean="0">
                <a:solidFill>
                  <a:srgbClr val="002060"/>
                </a:solidFill>
              </a:rPr>
              <a:t>«Про позашкільну освіту»,</a:t>
            </a:r>
          </a:p>
          <a:p>
            <a:r>
              <a:rPr lang="uk-UA" b="1" dirty="0" smtClean="0">
                <a:solidFill>
                  <a:srgbClr val="002060"/>
                </a:solidFill>
              </a:rPr>
              <a:t>«Про вищу освіту».</a:t>
            </a:r>
            <a:endParaRPr lang="uk-UA" b="1" dirty="0">
              <a:solidFill>
                <a:srgbClr val="002060"/>
              </a:solidFill>
            </a:endParaRPr>
          </a:p>
        </p:txBody>
      </p:sp>
      <p:pic>
        <p:nvPicPr>
          <p:cNvPr id="4" name="Picture 8" descr="Результат пошуку зображень за запитом &quot;про освіту&quot;"/>
          <p:cNvPicPr>
            <a:picLocks noChangeAspect="1" noChangeArrowheads="1"/>
          </p:cNvPicPr>
          <p:nvPr/>
        </p:nvPicPr>
        <p:blipFill>
          <a:blip r:embed="rId4"/>
          <a:srcRect/>
          <a:stretch>
            <a:fillRect/>
          </a:stretch>
        </p:blipFill>
        <p:spPr bwMode="auto">
          <a:xfrm>
            <a:off x="5410200" y="5230673"/>
            <a:ext cx="1447800" cy="162732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85896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Освітні</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округи</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514600" y="1905000"/>
            <a:ext cx="5943600" cy="3429000"/>
          </a:xfrm>
        </p:spPr>
        <p:txBody>
          <a:bodyPr>
            <a:noAutofit/>
          </a:bodyPr>
          <a:lstStyle/>
          <a:p>
            <a:r>
              <a:rPr lang="uk-UA" sz="1800" b="1" dirty="0" smtClean="0">
                <a:solidFill>
                  <a:srgbClr val="002060"/>
                </a:solidFill>
              </a:rPr>
              <a:t>Освітній округ - це сукупність закладів освіти (їхніх філій), у тому числі закладів позашкільної освіти, закладів культури, фізичної культури і спорту, що забезпечують доступність освіти для осіб, які проживають на відповідній території.</a:t>
            </a:r>
          </a:p>
          <a:p>
            <a:r>
              <a:rPr lang="uk-UA" sz="1800" b="1" dirty="0" smtClean="0">
                <a:solidFill>
                  <a:srgbClr val="002060"/>
                </a:solidFill>
              </a:rPr>
              <a:t>Опорний заклад освіти - це заклад загальної середньої освіти, що має зручне розташування для підвезення дітей з інших населених пунктів, забезпечений кваліфікованими педагогічними кадрами, має сучасну матеріально-технічну і навчально-методичну базу та </a:t>
            </a:r>
            <a:r>
              <a:rPr lang="uk-UA" sz="1800" b="1" u="sng" dirty="0" smtClean="0">
                <a:solidFill>
                  <a:srgbClr val="002060"/>
                </a:solidFill>
              </a:rPr>
              <a:t>спроможний забезпечувати на належному рівні здобуття профільної освіти.</a:t>
            </a:r>
          </a:p>
        </p:txBody>
      </p:sp>
      <p:pic>
        <p:nvPicPr>
          <p:cNvPr id="4" name="Рисунок 3" descr="Пов’язане зображення"/>
          <p:cNvPicPr/>
          <p:nvPr/>
        </p:nvPicPr>
        <p:blipFill>
          <a:blip r:embed="rId2"/>
          <a:srcRect/>
          <a:stretch>
            <a:fillRect/>
          </a:stretch>
        </p:blipFill>
        <p:spPr bwMode="auto">
          <a:xfrm>
            <a:off x="381000" y="1447800"/>
            <a:ext cx="1676400" cy="1755775"/>
          </a:xfrm>
          <a:prstGeom prst="rect">
            <a:avLst/>
          </a:prstGeom>
          <a:noFill/>
          <a:ln w="9525">
            <a:noFill/>
            <a:miter lim="800000"/>
            <a:headEnd/>
            <a:tailEnd/>
          </a:ln>
        </p:spPr>
      </p:pic>
      <p:pic>
        <p:nvPicPr>
          <p:cNvPr id="6" name="Рисунок 5" descr="Результат пошуку зображень за запитом &quot;директор школи&quot;"/>
          <p:cNvPicPr/>
          <p:nvPr/>
        </p:nvPicPr>
        <p:blipFill>
          <a:blip r:embed="rId3" cstate="print"/>
          <a:srcRect/>
          <a:stretch>
            <a:fillRect/>
          </a:stretch>
        </p:blipFill>
        <p:spPr bwMode="auto">
          <a:xfrm>
            <a:off x="228600" y="3962400"/>
            <a:ext cx="1981200" cy="156509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5200" y="274638"/>
            <a:ext cx="5181600" cy="1401762"/>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Філії</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609600" y="1905000"/>
            <a:ext cx="7772400" cy="4648199"/>
          </a:xfrm>
        </p:spPr>
        <p:txBody>
          <a:bodyPr>
            <a:normAutofit fontScale="62500" lnSpcReduction="20000"/>
          </a:bodyPr>
          <a:lstStyle/>
          <a:p>
            <a:r>
              <a:rPr lang="uk-UA" b="1" dirty="0" smtClean="0">
                <a:solidFill>
                  <a:srgbClr val="002060"/>
                </a:solidFill>
              </a:rPr>
              <a:t>З метою наближення місця навчання дітей до їхнього місця проживання у відповідному населеному пункті може утворюватися філія закладу освіти. Філія закладу освіти - це територіально відокремлений структурний підрозділ закладу освіти, що не має статусу юридичної особи та діє на підставі положення, затвердженого засновником відповідного закладу освіти на основі типового положення, що затверджується центральним органом виконавчої влади у сфері освіти і науки.</a:t>
            </a:r>
          </a:p>
          <a:p>
            <a:endParaRPr lang="uk-UA" b="1" dirty="0" smtClean="0">
              <a:solidFill>
                <a:srgbClr val="002060"/>
              </a:solidFill>
            </a:endParaRPr>
          </a:p>
          <a:p>
            <a:r>
              <a:rPr lang="uk-UA" b="1" dirty="0" smtClean="0">
                <a:solidFill>
                  <a:srgbClr val="002060"/>
                </a:solidFill>
              </a:rPr>
              <a:t>Початкова школа може забезпечувати здобуття початкової освіти дітьми (незалежно від їх кількості) одного або різного віку, які можуть бути об’єднані в один або в різні класи (групи). Освітній процес у такій школі може організовуватися одним чи кількома вчителями або в будь-якій іншій формі, яка є найбільш зручною та доцільною для забезпечення здобуття дітьми початкової освіти відповідно до стандарту початкової освіти.</a:t>
            </a:r>
            <a:endParaRPr lang="uk-UA" b="1" dirty="0">
              <a:solidFill>
                <a:srgbClr val="002060"/>
              </a:solidFill>
            </a:endParaRPr>
          </a:p>
        </p:txBody>
      </p:sp>
      <p:pic>
        <p:nvPicPr>
          <p:cNvPr id="23554" name="Picture 2" descr="Результат пошуку зображень за запитом &quot;освітній округ&quot;"/>
          <p:cNvPicPr>
            <a:picLocks noChangeAspect="1" noChangeArrowheads="1"/>
          </p:cNvPicPr>
          <p:nvPr/>
        </p:nvPicPr>
        <p:blipFill>
          <a:blip r:embed="rId2"/>
          <a:srcRect/>
          <a:stretch>
            <a:fillRect/>
          </a:stretch>
        </p:blipFill>
        <p:spPr bwMode="auto">
          <a:xfrm>
            <a:off x="304800" y="457200"/>
            <a:ext cx="2895600" cy="1447800"/>
          </a:xfrm>
          <a:prstGeom prst="rect">
            <a:avLst/>
          </a:prstGeom>
          <a:noFill/>
        </p:spPr>
      </p:pic>
      <p:pic>
        <p:nvPicPr>
          <p:cNvPr id="5" name="Рисунок 4" descr="Пов’язане зображення"/>
          <p:cNvPicPr/>
          <p:nvPr/>
        </p:nvPicPr>
        <p:blipFill>
          <a:blip r:embed="rId3"/>
          <a:srcRect/>
          <a:stretch>
            <a:fillRect/>
          </a:stretch>
        </p:blipFill>
        <p:spPr bwMode="auto">
          <a:xfrm>
            <a:off x="5791200" y="0"/>
            <a:ext cx="2819400" cy="1891982"/>
          </a:xfrm>
          <a:prstGeom prst="rect">
            <a:avLst/>
          </a:prstGeom>
          <a:noFill/>
          <a:ln w="9525">
            <a:noFill/>
            <a:miter lim="800000"/>
            <a:headEnd/>
            <a:tailEnd/>
          </a:ln>
        </p:spPr>
      </p:pic>
      <p:pic>
        <p:nvPicPr>
          <p:cNvPr id="6" name="Рисунок 5" descr="Результат пошуку зображень за запитом &quot;освіта&quot;"/>
          <p:cNvPicPr/>
          <p:nvPr/>
        </p:nvPicPr>
        <p:blipFill>
          <a:blip r:embed="rId4" cstate="print"/>
          <a:srcRect/>
          <a:stretch>
            <a:fillRect/>
          </a:stretch>
        </p:blipFill>
        <p:spPr bwMode="auto">
          <a:xfrm>
            <a:off x="0" y="1905000"/>
            <a:ext cx="990600" cy="894397"/>
          </a:xfrm>
          <a:prstGeom prst="rect">
            <a:avLst/>
          </a:prstGeom>
          <a:noFill/>
          <a:ln w="9525">
            <a:noFill/>
            <a:miter lim="800000"/>
            <a:headEnd/>
            <a:tailEnd/>
          </a:ln>
        </p:spPr>
      </p:pic>
      <p:pic>
        <p:nvPicPr>
          <p:cNvPr id="7" name="Рисунок 6" descr="Результат пошуку зображень за запитом &quot;освіта&quot;"/>
          <p:cNvPicPr/>
          <p:nvPr/>
        </p:nvPicPr>
        <p:blipFill>
          <a:blip r:embed="rId4" cstate="print"/>
          <a:srcRect/>
          <a:stretch>
            <a:fillRect/>
          </a:stretch>
        </p:blipFill>
        <p:spPr bwMode="auto">
          <a:xfrm>
            <a:off x="0" y="4114800"/>
            <a:ext cx="990600" cy="89439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Демократизація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управління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закладами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762000" y="2209800"/>
            <a:ext cx="7620000" cy="3505200"/>
          </a:xfrm>
        </p:spPr>
        <p:txBody>
          <a:bodyPr>
            <a:normAutofit fontScale="62500" lnSpcReduction="20000"/>
          </a:bodyPr>
          <a:lstStyle/>
          <a:p>
            <a:r>
              <a:rPr lang="uk-UA" b="1" dirty="0" smtClean="0">
                <a:solidFill>
                  <a:srgbClr val="002060"/>
                </a:solidFill>
              </a:rPr>
              <a:t>Основним колегіальним органом управління закладу освіти є вчена або педагогічна рада, яка створюється у випадках і порядку, передбачених спеціальними законами</a:t>
            </a:r>
          </a:p>
          <a:p>
            <a:r>
              <a:rPr lang="uk-UA" b="1" dirty="0" smtClean="0">
                <a:solidFill>
                  <a:srgbClr val="002060"/>
                </a:solidFill>
              </a:rPr>
              <a:t>участь в управлінні осіб, що навчаються</a:t>
            </a:r>
          </a:p>
          <a:p>
            <a:r>
              <a:rPr lang="uk-UA" b="1" dirty="0" smtClean="0">
                <a:solidFill>
                  <a:srgbClr val="002060"/>
                </a:solidFill>
              </a:rPr>
              <a:t>участь інших осіб через піклувальні, наглядові та батьківські ради</a:t>
            </a:r>
          </a:p>
          <a:p>
            <a:r>
              <a:rPr lang="uk-UA" b="1" dirty="0" smtClean="0">
                <a:solidFill>
                  <a:srgbClr val="002060"/>
                </a:solidFill>
              </a:rPr>
              <a:t>можливість контролю над бюджетом та адміністрацією через фінансову та адміністративну прозорість (</a:t>
            </a:r>
            <a:r>
              <a:rPr lang="uk-UA" b="1" dirty="0" err="1" smtClean="0">
                <a:solidFill>
                  <a:srgbClr val="002060"/>
                </a:solidFill>
              </a:rPr>
              <a:t>оприлюдення</a:t>
            </a:r>
            <a:r>
              <a:rPr lang="uk-UA" b="1" dirty="0" smtClean="0">
                <a:solidFill>
                  <a:srgbClr val="002060"/>
                </a:solidFill>
              </a:rPr>
              <a:t> на </a:t>
            </a:r>
            <a:r>
              <a:rPr lang="uk-UA" b="1" dirty="0" err="1" smtClean="0">
                <a:solidFill>
                  <a:srgbClr val="002060"/>
                </a:solidFill>
              </a:rPr>
              <a:t>веб-сайтах</a:t>
            </a:r>
            <a:r>
              <a:rPr lang="uk-UA" b="1" dirty="0" smtClean="0">
                <a:solidFill>
                  <a:srgbClr val="002060"/>
                </a:solidFill>
              </a:rPr>
              <a:t> статуту закладу освіти, інформації про наявність   вакантних посад, річного звіту про діяльність закладу, кошторисів і фінансових звітів тощо)</a:t>
            </a:r>
            <a:endParaRPr lang="uk-UA" b="1" dirty="0">
              <a:solidFill>
                <a:srgbClr val="002060"/>
              </a:solidFill>
            </a:endParaRPr>
          </a:p>
        </p:txBody>
      </p:sp>
      <p:pic>
        <p:nvPicPr>
          <p:cNvPr id="5" name="Рисунок 4" descr="Результат пошуку зображень за запитом &quot;освіта&quot;"/>
          <p:cNvPicPr/>
          <p:nvPr/>
        </p:nvPicPr>
        <p:blipFill>
          <a:blip r:embed="rId2"/>
          <a:srcRect/>
          <a:stretch>
            <a:fillRect/>
          </a:stretch>
        </p:blipFill>
        <p:spPr bwMode="auto">
          <a:xfrm>
            <a:off x="228600" y="533400"/>
            <a:ext cx="1524000" cy="1447800"/>
          </a:xfrm>
          <a:prstGeom prst="rect">
            <a:avLst/>
          </a:prstGeom>
          <a:noFill/>
          <a:ln w="9525">
            <a:noFill/>
            <a:miter lim="800000"/>
            <a:headEnd/>
            <a:tailEnd/>
          </a:ln>
        </p:spPr>
      </p:pic>
      <p:pic>
        <p:nvPicPr>
          <p:cNvPr id="6" name="Picture 2" descr="D:\Картинки\картинки\картинки для вставок в документы\Педагогика\3dc4.jpg"/>
          <p:cNvPicPr>
            <a:picLocks noChangeAspect="1" noChangeArrowheads="1"/>
          </p:cNvPicPr>
          <p:nvPr/>
        </p:nvPicPr>
        <p:blipFill>
          <a:blip r:embed="rId3" cstate="email"/>
          <a:srcRect t="9217" b="13977"/>
          <a:stretch>
            <a:fillRect/>
          </a:stretch>
        </p:blipFill>
        <p:spPr bwMode="auto">
          <a:xfrm>
            <a:off x="5791200" y="5257800"/>
            <a:ext cx="2362199" cy="12663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85800"/>
            <a:ext cx="8229600" cy="8382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Повноваження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засновника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закладу</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1676400" y="1600200"/>
            <a:ext cx="7010400" cy="4525963"/>
          </a:xfrm>
        </p:spPr>
        <p:txBody>
          <a:bodyPr>
            <a:normAutofit fontScale="70000" lnSpcReduction="20000"/>
          </a:bodyPr>
          <a:lstStyle/>
          <a:p>
            <a:r>
              <a:rPr lang="uk-UA" b="1" dirty="0" smtClean="0">
                <a:solidFill>
                  <a:srgbClr val="002060"/>
                </a:solidFill>
              </a:rPr>
              <a:t>приймає рішення про створення і реорганізацію, ліквідацію,</a:t>
            </a:r>
          </a:p>
          <a:p>
            <a:r>
              <a:rPr lang="uk-UA" b="1" dirty="0" smtClean="0">
                <a:solidFill>
                  <a:srgbClr val="002060"/>
                </a:solidFill>
              </a:rPr>
              <a:t>перепрофільовує заклад</a:t>
            </a:r>
          </a:p>
          <a:p>
            <a:r>
              <a:rPr lang="uk-UA" b="1" dirty="0" smtClean="0">
                <a:solidFill>
                  <a:srgbClr val="002060"/>
                </a:solidFill>
              </a:rPr>
              <a:t>затверджує установчі документи</a:t>
            </a:r>
          </a:p>
          <a:p>
            <a:r>
              <a:rPr lang="uk-UA" b="1" dirty="0" smtClean="0">
                <a:solidFill>
                  <a:srgbClr val="002060"/>
                </a:solidFill>
              </a:rPr>
              <a:t>організовує конкурсний відбір на посаду директора</a:t>
            </a:r>
          </a:p>
          <a:p>
            <a:r>
              <a:rPr lang="uk-UA" b="1" dirty="0" smtClean="0">
                <a:solidFill>
                  <a:srgbClr val="002060"/>
                </a:solidFill>
              </a:rPr>
              <a:t>укладає та розриває строковий договір з керівником</a:t>
            </a:r>
          </a:p>
          <a:p>
            <a:r>
              <a:rPr lang="uk-UA" b="1" dirty="0" smtClean="0">
                <a:solidFill>
                  <a:srgbClr val="002060"/>
                </a:solidFill>
              </a:rPr>
              <a:t>затверджує кошторис та приймає фінансовий звіт закладу освіти</a:t>
            </a:r>
          </a:p>
          <a:p>
            <a:r>
              <a:rPr lang="uk-UA" b="1" dirty="0" smtClean="0">
                <a:solidFill>
                  <a:srgbClr val="002060"/>
                </a:solidFill>
              </a:rPr>
              <a:t>здійснює контроль за фінансово-господарською діяльністю закладу</a:t>
            </a:r>
          </a:p>
          <a:p>
            <a:r>
              <a:rPr lang="uk-UA" b="1" dirty="0" smtClean="0">
                <a:solidFill>
                  <a:srgbClr val="002060"/>
                </a:solidFill>
              </a:rPr>
              <a:t>не має права втручатися в діяльність закладу</a:t>
            </a:r>
          </a:p>
          <a:p>
            <a:r>
              <a:rPr lang="uk-UA" b="1" dirty="0" smtClean="0">
                <a:solidFill>
                  <a:srgbClr val="002060"/>
                </a:solidFill>
              </a:rPr>
              <a:t>забезпечує створення у закладі освіти інклюзивного освітнього   середовища</a:t>
            </a:r>
            <a:endParaRPr lang="uk-UA" b="1" dirty="0">
              <a:solidFill>
                <a:srgbClr val="002060"/>
              </a:solidFill>
            </a:endParaRPr>
          </a:p>
        </p:txBody>
      </p:sp>
      <p:pic>
        <p:nvPicPr>
          <p:cNvPr id="59394" name="Picture 2" descr="Пов’язане зображення"/>
          <p:cNvPicPr>
            <a:picLocks noChangeAspect="1" noChangeArrowheads="1"/>
          </p:cNvPicPr>
          <p:nvPr/>
        </p:nvPicPr>
        <p:blipFill>
          <a:blip r:embed="rId2"/>
          <a:srcRect/>
          <a:stretch>
            <a:fillRect/>
          </a:stretch>
        </p:blipFill>
        <p:spPr bwMode="auto">
          <a:xfrm>
            <a:off x="228600" y="1752600"/>
            <a:ext cx="1533525" cy="1533525"/>
          </a:xfrm>
          <a:prstGeom prst="rect">
            <a:avLst/>
          </a:prstGeom>
          <a:noFill/>
        </p:spPr>
      </p:pic>
      <p:pic>
        <p:nvPicPr>
          <p:cNvPr id="59396" name="Picture 4" descr="Результат пошуку зображень за запитом &quot;освіта&quot;"/>
          <p:cNvPicPr>
            <a:picLocks noChangeAspect="1" noChangeArrowheads="1"/>
          </p:cNvPicPr>
          <p:nvPr/>
        </p:nvPicPr>
        <p:blipFill>
          <a:blip r:embed="rId3"/>
          <a:srcRect/>
          <a:stretch>
            <a:fillRect/>
          </a:stretch>
        </p:blipFill>
        <p:spPr bwMode="auto">
          <a:xfrm>
            <a:off x="228600" y="4267200"/>
            <a:ext cx="1377723" cy="13716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838200"/>
            <a:ext cx="6248400" cy="11430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Переоформлення</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установчих</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документів</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закладів</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освіти</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762000" y="2362200"/>
            <a:ext cx="7315200" cy="4325112"/>
          </a:xfrm>
        </p:spPr>
        <p:txBody>
          <a:bodyPr>
            <a:normAutofit/>
          </a:bodyPr>
          <a:lstStyle/>
          <a:p>
            <a:r>
              <a:rPr lang="uk-UA" sz="2200" b="1" dirty="0" smtClean="0">
                <a:solidFill>
                  <a:srgbClr val="002060"/>
                </a:solidFill>
              </a:rPr>
              <a:t>«</a:t>
            </a:r>
            <a:r>
              <a:rPr lang="uk-UA" sz="1800" b="1" dirty="0" smtClean="0">
                <a:solidFill>
                  <a:srgbClr val="002060"/>
                </a:solidFill>
              </a:rPr>
              <a:t>Переоформлення установчих документів закладів освіти з метою приведення їх у відповідність із цим Законом здійснюється протягом 5 (п’яти) років з дня набрання чинності цим Законом» (п.п.13 п. 3 розділу ХІІ «Прикінцеві та перехідні положення» Закону)</a:t>
            </a:r>
          </a:p>
          <a:p>
            <a:r>
              <a:rPr lang="uk-UA" sz="1800" b="1" dirty="0" smtClean="0">
                <a:solidFill>
                  <a:srgbClr val="002060"/>
                </a:solidFill>
              </a:rPr>
              <a:t>питання діяльності закладів освіти мають бути врегульовані їх установчими документами</a:t>
            </a:r>
          </a:p>
          <a:p>
            <a:r>
              <a:rPr lang="uk-UA" sz="1800" b="1" dirty="0" smtClean="0">
                <a:solidFill>
                  <a:srgbClr val="002060"/>
                </a:solidFill>
              </a:rPr>
              <a:t>статути закладів освіти, мають переоформлятися в поточному режимі (у разі виникнення необхідності)</a:t>
            </a:r>
            <a:endParaRPr lang="uk-UA" sz="1800" b="1" dirty="0">
              <a:solidFill>
                <a:srgbClr val="002060"/>
              </a:solidFill>
            </a:endParaRPr>
          </a:p>
        </p:txBody>
      </p:sp>
      <p:pic>
        <p:nvPicPr>
          <p:cNvPr id="20482" name="Picture 2" descr="Пов’язане зображення"/>
          <p:cNvPicPr>
            <a:picLocks noChangeAspect="1" noChangeArrowheads="1"/>
          </p:cNvPicPr>
          <p:nvPr/>
        </p:nvPicPr>
        <p:blipFill>
          <a:blip r:embed="rId2"/>
          <a:srcRect/>
          <a:stretch>
            <a:fillRect/>
          </a:stretch>
        </p:blipFill>
        <p:spPr bwMode="auto">
          <a:xfrm>
            <a:off x="381000" y="609600"/>
            <a:ext cx="1905000" cy="1428751"/>
          </a:xfrm>
          <a:prstGeom prst="rect">
            <a:avLst/>
          </a:prstGeom>
          <a:noFill/>
        </p:spPr>
      </p:pic>
      <p:pic>
        <p:nvPicPr>
          <p:cNvPr id="5" name="Picture 2" descr="Пов’язане зображення"/>
          <p:cNvPicPr>
            <a:picLocks noChangeAspect="1" noChangeArrowheads="1"/>
          </p:cNvPicPr>
          <p:nvPr/>
        </p:nvPicPr>
        <p:blipFill>
          <a:blip r:embed="rId3"/>
          <a:srcRect/>
          <a:stretch>
            <a:fillRect/>
          </a:stretch>
        </p:blipFill>
        <p:spPr bwMode="auto">
          <a:xfrm>
            <a:off x="6934200" y="4946802"/>
            <a:ext cx="1600200" cy="163274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4" name="Picture 2" descr="D:\Картинки\мне\3D Practice of System Network Administration.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1662"/>
          <a:stretch/>
        </p:blipFill>
        <p:spPr bwMode="auto">
          <a:xfrm>
            <a:off x="0" y="0"/>
            <a:ext cx="915066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2286000" y="5943600"/>
            <a:ext cx="47244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uk-UA"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Дякую за увагу!</a:t>
            </a:r>
            <a:endPar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sp>
        <p:nvSpPr>
          <p:cNvPr id="8" name="TextBox 7"/>
          <p:cNvSpPr txBox="1"/>
          <p:nvPr/>
        </p:nvSpPr>
        <p:spPr>
          <a:xfrm>
            <a:off x="304800" y="533400"/>
            <a:ext cx="4114800" cy="400110"/>
          </a:xfrm>
          <a:prstGeom prst="rect">
            <a:avLst/>
          </a:prstGeom>
          <a:noFill/>
        </p:spPr>
        <p:txBody>
          <a:bodyPr wrap="square" rtlCol="0">
            <a:spAutoFit/>
          </a:bodyPr>
          <a:lstStyle/>
          <a:p>
            <a:r>
              <a:rPr lang="uk-UA" sz="2000" b="1" dirty="0" smtClean="0">
                <a:solidFill>
                  <a:srgbClr val="002060"/>
                </a:solidFill>
              </a:rPr>
              <a:t>М.</a:t>
            </a:r>
            <a:r>
              <a:rPr lang="uk-UA" sz="2000" b="1" dirty="0" err="1" smtClean="0">
                <a:solidFill>
                  <a:srgbClr val="002060"/>
                </a:solidFill>
              </a:rPr>
              <a:t>Стрехалюк</a:t>
            </a:r>
            <a:endParaRPr lang="ru-RU" sz="2000" b="1" dirty="0">
              <a:solidFill>
                <a:srgbClr val="00206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762000"/>
            <a:ext cx="8077200" cy="10668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Зміни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у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визначенні</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окремих</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термінів</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2286000"/>
            <a:ext cx="8229600" cy="3840163"/>
          </a:xfrm>
        </p:spPr>
        <p:txBody>
          <a:bodyPr/>
          <a:lstStyle/>
          <a:p>
            <a:pPr>
              <a:buNone/>
            </a:pPr>
            <a:r>
              <a:rPr lang="ru-RU" b="1" dirty="0" smtClean="0">
                <a:solidFill>
                  <a:srgbClr val="002060"/>
                </a:solidFill>
              </a:rPr>
              <a:t>             “</a:t>
            </a:r>
            <a:r>
              <a:rPr lang="uk-UA" b="1" dirty="0" smtClean="0">
                <a:solidFill>
                  <a:srgbClr val="002060"/>
                </a:solidFill>
              </a:rPr>
              <a:t>загальноосвітній навчальний </a:t>
            </a:r>
            <a:r>
              <a:rPr lang="uk-UA" b="1" dirty="0" err="1" smtClean="0">
                <a:solidFill>
                  <a:srgbClr val="002060"/>
                </a:solidFill>
              </a:rPr>
              <a:t>заклад”</a:t>
            </a:r>
            <a:endParaRPr lang="uk-UA" b="1" dirty="0" smtClean="0">
              <a:solidFill>
                <a:srgbClr val="002060"/>
              </a:solidFill>
            </a:endParaRPr>
          </a:p>
          <a:p>
            <a:pPr>
              <a:buNone/>
            </a:pPr>
            <a:r>
              <a:rPr lang="uk-UA" dirty="0" smtClean="0">
                <a:solidFill>
                  <a:srgbClr val="002060"/>
                </a:solidFill>
              </a:rPr>
              <a:t>змінено на </a:t>
            </a:r>
            <a:r>
              <a:rPr lang="uk-UA" b="1" dirty="0" err="1" smtClean="0">
                <a:solidFill>
                  <a:srgbClr val="002060"/>
                </a:solidFill>
              </a:rPr>
              <a:t>“заклад</a:t>
            </a:r>
            <a:r>
              <a:rPr lang="uk-UA" b="1" dirty="0" smtClean="0">
                <a:solidFill>
                  <a:srgbClr val="002060"/>
                </a:solidFill>
              </a:rPr>
              <a:t> загальної середньої</a:t>
            </a:r>
          </a:p>
          <a:p>
            <a:pPr>
              <a:buNone/>
            </a:pPr>
            <a:r>
              <a:rPr lang="uk-UA" b="1" dirty="0" err="1" smtClean="0">
                <a:solidFill>
                  <a:srgbClr val="002060"/>
                </a:solidFill>
              </a:rPr>
              <a:t>освіти”</a:t>
            </a:r>
            <a:endParaRPr lang="uk-UA" b="1" dirty="0" smtClean="0">
              <a:solidFill>
                <a:srgbClr val="002060"/>
              </a:solidFill>
            </a:endParaRPr>
          </a:p>
          <a:p>
            <a:pPr>
              <a:buNone/>
            </a:pPr>
            <a:r>
              <a:rPr lang="uk-UA" b="1" dirty="0" smtClean="0">
                <a:solidFill>
                  <a:srgbClr val="002060"/>
                </a:solidFill>
              </a:rPr>
              <a:t>            </a:t>
            </a:r>
          </a:p>
          <a:p>
            <a:pPr>
              <a:buNone/>
            </a:pPr>
            <a:r>
              <a:rPr lang="uk-UA" b="1" dirty="0" smtClean="0">
                <a:solidFill>
                  <a:srgbClr val="002060"/>
                </a:solidFill>
              </a:rPr>
              <a:t>                  </a:t>
            </a:r>
            <a:r>
              <a:rPr lang="uk-UA" b="1" dirty="0" err="1" smtClean="0">
                <a:solidFill>
                  <a:srgbClr val="002060"/>
                </a:solidFill>
              </a:rPr>
              <a:t>“навчально-виховний</a:t>
            </a:r>
            <a:r>
              <a:rPr lang="uk-UA" b="1" dirty="0" smtClean="0">
                <a:solidFill>
                  <a:srgbClr val="002060"/>
                </a:solidFill>
              </a:rPr>
              <a:t> </a:t>
            </a:r>
            <a:r>
              <a:rPr lang="uk-UA" b="1" dirty="0" err="1" smtClean="0">
                <a:solidFill>
                  <a:srgbClr val="002060"/>
                </a:solidFill>
              </a:rPr>
              <a:t>процес”</a:t>
            </a:r>
            <a:endParaRPr lang="uk-UA" b="1" dirty="0" smtClean="0">
              <a:solidFill>
                <a:srgbClr val="002060"/>
              </a:solidFill>
            </a:endParaRPr>
          </a:p>
          <a:p>
            <a:pPr>
              <a:buNone/>
            </a:pPr>
            <a:r>
              <a:rPr lang="uk-UA" dirty="0" smtClean="0">
                <a:solidFill>
                  <a:srgbClr val="002060"/>
                </a:solidFill>
              </a:rPr>
              <a:t>змінено на </a:t>
            </a:r>
            <a:r>
              <a:rPr lang="uk-UA" b="1" dirty="0" err="1" smtClean="0">
                <a:solidFill>
                  <a:srgbClr val="002060"/>
                </a:solidFill>
              </a:rPr>
              <a:t>“освітній</a:t>
            </a:r>
            <a:r>
              <a:rPr lang="uk-UA" b="1" dirty="0" smtClean="0">
                <a:solidFill>
                  <a:srgbClr val="002060"/>
                </a:solidFill>
              </a:rPr>
              <a:t> </a:t>
            </a:r>
            <a:r>
              <a:rPr lang="uk-UA" b="1" dirty="0" err="1" smtClean="0">
                <a:solidFill>
                  <a:srgbClr val="002060"/>
                </a:solidFill>
              </a:rPr>
              <a:t>процес”</a:t>
            </a:r>
            <a:endParaRPr lang="uk-UA" dirty="0">
              <a:solidFill>
                <a:srgbClr val="002060"/>
              </a:solidFill>
            </a:endParaRPr>
          </a:p>
        </p:txBody>
      </p:sp>
      <p:pic>
        <p:nvPicPr>
          <p:cNvPr id="6" name="Picture 2" descr="Пов’язане зображення"/>
          <p:cNvPicPr>
            <a:picLocks noChangeAspect="1" noChangeArrowheads="1"/>
          </p:cNvPicPr>
          <p:nvPr/>
        </p:nvPicPr>
        <p:blipFill>
          <a:blip r:embed="rId2"/>
          <a:srcRect/>
          <a:stretch>
            <a:fillRect/>
          </a:stretch>
        </p:blipFill>
        <p:spPr bwMode="auto">
          <a:xfrm flipH="1">
            <a:off x="609600" y="4023200"/>
            <a:ext cx="1295400" cy="1243036"/>
          </a:xfrm>
          <a:prstGeom prst="rect">
            <a:avLst/>
          </a:prstGeom>
          <a:noFill/>
        </p:spPr>
      </p:pic>
      <p:pic>
        <p:nvPicPr>
          <p:cNvPr id="7" name="Picture 2" descr="Пов’язане зображення"/>
          <p:cNvPicPr>
            <a:picLocks noChangeAspect="1" noChangeArrowheads="1"/>
          </p:cNvPicPr>
          <p:nvPr/>
        </p:nvPicPr>
        <p:blipFill>
          <a:blip r:embed="rId2"/>
          <a:srcRect/>
          <a:stretch>
            <a:fillRect/>
          </a:stretch>
        </p:blipFill>
        <p:spPr bwMode="auto">
          <a:xfrm>
            <a:off x="538375" y="1600200"/>
            <a:ext cx="1214225" cy="129904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303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Мова</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навчання</a:t>
            </a:r>
            <a:endPar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905000"/>
            <a:ext cx="8229600" cy="4221163"/>
          </a:xfrm>
        </p:spPr>
        <p:txBody>
          <a:bodyPr>
            <a:normAutofit fontScale="62500" lnSpcReduction="20000"/>
          </a:bodyPr>
          <a:lstStyle/>
          <a:p>
            <a:r>
              <a:rPr lang="uk-UA" b="1" dirty="0" smtClean="0">
                <a:solidFill>
                  <a:srgbClr val="002060"/>
                </a:solidFill>
              </a:rPr>
              <a:t>Мовне питання стало найскандальнішим у новому законі. Згідно з текстом, усе навчання тепер відбуватиметься виключно українською мовою. Закон викликав чималу критику з боку держав-сусідів України, а саме - Румунії, Угорщини, Молдови та Польщі, які висловили занепокоєння новим українським законом про освіту.</a:t>
            </a:r>
          </a:p>
          <a:p>
            <a:r>
              <a:rPr lang="uk-UA" b="1" dirty="0" smtClean="0">
                <a:solidFill>
                  <a:srgbClr val="002060"/>
                </a:solidFill>
              </a:rPr>
              <a:t>Діти, які підуть у школи з 1 вересня 2018 року, матимуть можливість навчатися рідною мовою тільки в початковій школі – перші чотири роки. З п'ятого класу </a:t>
            </a:r>
            <a:r>
              <a:rPr lang="uk-UA" b="1" dirty="0" smtClean="0">
                <a:solidFill>
                  <a:srgbClr val="002060"/>
                </a:solidFill>
                <a:hlinkClick r:id="rId2"/>
              </a:rPr>
              <a:t>всі предмети повинні викладатися українською мовою</a:t>
            </a:r>
            <a:r>
              <a:rPr lang="uk-UA" b="1" dirty="0" smtClean="0">
                <a:solidFill>
                  <a:srgbClr val="002060"/>
                </a:solidFill>
              </a:rPr>
              <a:t>.</a:t>
            </a:r>
          </a:p>
          <a:p>
            <a:r>
              <a:rPr lang="uk-UA" b="1" dirty="0" smtClean="0">
                <a:solidFill>
                  <a:srgbClr val="002060"/>
                </a:solidFill>
              </a:rPr>
              <a:t>Представники національних меншин та корінних народів отримали гарантоване право навчатись рідною мовою – в окремих класах. Та таке навчання все одно відбуватиметься поряд з українською мовою.</a:t>
            </a:r>
          </a:p>
          <a:p>
            <a:r>
              <a:rPr lang="uk-UA" b="1" dirty="0" smtClean="0">
                <a:solidFill>
                  <a:srgbClr val="002060"/>
                </a:solidFill>
              </a:rPr>
              <a:t>Одна чи декілька дисциплін, відповідно, до програми, можуть викладатись (окрім української) англійською та «іншими офіційними мовами Європейського Союзу».</a:t>
            </a:r>
          </a:p>
          <a:p>
            <a:pPr>
              <a:buNone/>
            </a:pPr>
            <a:endParaRPr lang="uk-UA" dirty="0"/>
          </a:p>
        </p:txBody>
      </p:sp>
      <p:pic>
        <p:nvPicPr>
          <p:cNvPr id="4" name="Рисунок 3" descr="Пов’язане зображення"/>
          <p:cNvPicPr/>
          <p:nvPr/>
        </p:nvPicPr>
        <p:blipFill>
          <a:blip r:embed="rId3" cstate="print"/>
          <a:srcRect/>
          <a:stretch>
            <a:fillRect/>
          </a:stretch>
        </p:blipFill>
        <p:spPr bwMode="auto">
          <a:xfrm>
            <a:off x="0" y="609600"/>
            <a:ext cx="2819400" cy="129667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Школяр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має</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бути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компетентним</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228600" y="990600"/>
            <a:ext cx="8686800" cy="5410200"/>
          </a:xfrm>
        </p:spPr>
        <p:txBody>
          <a:bodyPr>
            <a:normAutofit fontScale="62500" lnSpcReduction="20000"/>
          </a:bodyPr>
          <a:lstStyle/>
          <a:p>
            <a:pPr>
              <a:buNone/>
            </a:pPr>
            <a:r>
              <a:rPr lang="uk-UA" b="1" dirty="0" smtClean="0">
                <a:solidFill>
                  <a:srgbClr val="C00000"/>
                </a:solidFill>
              </a:rPr>
              <a:t>Закон передбачає, що учні мають оволодіти наступними </a:t>
            </a:r>
            <a:r>
              <a:rPr lang="uk-UA" b="1" dirty="0" err="1" smtClean="0">
                <a:solidFill>
                  <a:srgbClr val="C00000"/>
                </a:solidFill>
              </a:rPr>
              <a:t>компетентностями</a:t>
            </a:r>
            <a:r>
              <a:rPr lang="uk-UA" b="1" dirty="0" smtClean="0">
                <a:solidFill>
                  <a:srgbClr val="C00000"/>
                </a:solidFill>
              </a:rPr>
              <a:t>: </a:t>
            </a:r>
          </a:p>
          <a:p>
            <a:r>
              <a:rPr lang="uk-UA" b="1" dirty="0" smtClean="0">
                <a:solidFill>
                  <a:srgbClr val="002060"/>
                </a:solidFill>
              </a:rPr>
              <a:t>вільне володіння державною мовою;</a:t>
            </a:r>
          </a:p>
          <a:p>
            <a:r>
              <a:rPr lang="uk-UA" b="1" dirty="0" smtClean="0">
                <a:solidFill>
                  <a:srgbClr val="002060"/>
                </a:solidFill>
              </a:rPr>
              <a:t>здатність спілкуватися рідною (у разі відмінності від державної) та іноземними мовами;</a:t>
            </a:r>
          </a:p>
          <a:p>
            <a:r>
              <a:rPr lang="uk-UA" b="1" dirty="0" smtClean="0">
                <a:solidFill>
                  <a:srgbClr val="002060"/>
                </a:solidFill>
              </a:rPr>
              <a:t>математична компетентність;</a:t>
            </a:r>
          </a:p>
          <a:p>
            <a:r>
              <a:rPr lang="uk-UA" b="1" dirty="0" smtClean="0">
                <a:solidFill>
                  <a:srgbClr val="002060"/>
                </a:solidFill>
              </a:rPr>
              <a:t>компетентності у галузі природничих наук, техніки і технологій;</a:t>
            </a:r>
          </a:p>
          <a:p>
            <a:r>
              <a:rPr lang="uk-UA" b="1" dirty="0" err="1" smtClean="0">
                <a:solidFill>
                  <a:srgbClr val="002060"/>
                </a:solidFill>
              </a:rPr>
              <a:t>інноваційність</a:t>
            </a:r>
            <a:r>
              <a:rPr lang="uk-UA" b="1" dirty="0" smtClean="0">
                <a:solidFill>
                  <a:srgbClr val="002060"/>
                </a:solidFill>
              </a:rPr>
              <a:t>;</a:t>
            </a:r>
          </a:p>
          <a:p>
            <a:r>
              <a:rPr lang="uk-UA" b="1" dirty="0" smtClean="0">
                <a:solidFill>
                  <a:srgbClr val="002060"/>
                </a:solidFill>
              </a:rPr>
              <a:t>екологічна компетентність;</a:t>
            </a:r>
          </a:p>
          <a:p>
            <a:r>
              <a:rPr lang="uk-UA" b="1" dirty="0" smtClean="0">
                <a:solidFill>
                  <a:srgbClr val="002060"/>
                </a:solidFill>
              </a:rPr>
              <a:t>інформаційно-комунікаційна компетентність;</a:t>
            </a:r>
          </a:p>
          <a:p>
            <a:r>
              <a:rPr lang="uk-UA" b="1" dirty="0" smtClean="0">
                <a:solidFill>
                  <a:srgbClr val="002060"/>
                </a:solidFill>
              </a:rPr>
              <a:t>навчання впродовж життя;</a:t>
            </a:r>
          </a:p>
          <a:p>
            <a:r>
              <a:rPr lang="uk-UA" b="1" dirty="0" smtClean="0">
                <a:solidFill>
                  <a:srgbClr val="002060"/>
                </a:solidFill>
              </a:rPr>
              <a:t>громадянські та соціальні компетентності, пов’язані з ідеями демократії, справедливості, рівності, прав людини, добробуту та здорового способу життя, з усвідомленням рівних прав і можливостей;</a:t>
            </a:r>
          </a:p>
          <a:p>
            <a:r>
              <a:rPr lang="uk-UA" b="1" dirty="0" smtClean="0">
                <a:solidFill>
                  <a:srgbClr val="002060"/>
                </a:solidFill>
              </a:rPr>
              <a:t>культурна компетентність;</a:t>
            </a:r>
          </a:p>
          <a:p>
            <a:r>
              <a:rPr lang="uk-UA" b="1" dirty="0" smtClean="0">
                <a:solidFill>
                  <a:srgbClr val="002060"/>
                </a:solidFill>
              </a:rPr>
              <a:t>підприємливість та фінансова грамотність;</a:t>
            </a:r>
          </a:p>
          <a:p>
            <a:r>
              <a:rPr lang="uk-UA" b="1" dirty="0" smtClean="0">
                <a:solidFill>
                  <a:srgbClr val="002060"/>
                </a:solidFill>
              </a:rPr>
              <a:t>інші компетентності, передбачені </a:t>
            </a:r>
          </a:p>
          <a:p>
            <a:pPr>
              <a:buNone/>
            </a:pPr>
            <a:r>
              <a:rPr lang="uk-UA" b="1" dirty="0" smtClean="0">
                <a:solidFill>
                  <a:srgbClr val="002060"/>
                </a:solidFill>
              </a:rPr>
              <a:t>       стандартом ос</a:t>
            </a:r>
            <a:r>
              <a:rPr lang="uk-UA" dirty="0" smtClean="0">
                <a:solidFill>
                  <a:srgbClr val="002060"/>
                </a:solidFill>
              </a:rPr>
              <a:t>віти.</a:t>
            </a:r>
          </a:p>
          <a:p>
            <a:pPr>
              <a:buFont typeface="Wingdings" pitchFamily="2" charset="2"/>
              <a:buChar char="§"/>
            </a:pPr>
            <a:endParaRPr lang="ru-RU" b="1" dirty="0" smtClean="0">
              <a:solidFill>
                <a:srgbClr val="C00000"/>
              </a:solidFill>
            </a:endParaRPr>
          </a:p>
          <a:p>
            <a:pPr>
              <a:buNone/>
            </a:pPr>
            <a:endParaRPr lang="ru-RU" dirty="0"/>
          </a:p>
        </p:txBody>
      </p:sp>
      <p:pic>
        <p:nvPicPr>
          <p:cNvPr id="4" name="Рисунок 3" descr="Результат пошуку зображень за запитом &quot;освіта&quot;"/>
          <p:cNvPicPr/>
          <p:nvPr/>
        </p:nvPicPr>
        <p:blipFill>
          <a:blip r:embed="rId2" cstate="print"/>
          <a:srcRect/>
          <a:stretch>
            <a:fillRect/>
          </a:stretch>
        </p:blipFill>
        <p:spPr bwMode="auto">
          <a:xfrm>
            <a:off x="6705600" y="2743200"/>
            <a:ext cx="2057400" cy="1219200"/>
          </a:xfrm>
          <a:prstGeom prst="rect">
            <a:avLst/>
          </a:prstGeom>
          <a:noFill/>
          <a:ln w="9525">
            <a:noFill/>
            <a:miter lim="800000"/>
            <a:headEnd/>
            <a:tailEnd/>
          </a:ln>
        </p:spPr>
      </p:pic>
      <p:pic>
        <p:nvPicPr>
          <p:cNvPr id="5" name="Рисунок 4" descr="Результат пошуку зображень за запитом &quot;освіта&quot;"/>
          <p:cNvPicPr/>
          <p:nvPr/>
        </p:nvPicPr>
        <p:blipFill>
          <a:blip r:embed="rId3"/>
          <a:srcRect/>
          <a:stretch>
            <a:fillRect/>
          </a:stretch>
        </p:blipFill>
        <p:spPr bwMode="auto">
          <a:xfrm>
            <a:off x="5562600" y="4724400"/>
            <a:ext cx="3434720" cy="189676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57200"/>
            <a:ext cx="8534400" cy="9144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Типи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закладів</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та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терміни</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навчання</a:t>
            </a:r>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143000"/>
            <a:ext cx="8229600" cy="4934712"/>
          </a:xfrm>
        </p:spPr>
        <p:txBody>
          <a:bodyPr/>
          <a:lstStyle/>
          <a:p>
            <a:pPr>
              <a:buNone/>
            </a:pPr>
            <a:r>
              <a:rPr lang="uk-UA" sz="2000" b="1" dirty="0" smtClean="0">
                <a:solidFill>
                  <a:srgbClr val="C00000"/>
                </a:solidFill>
              </a:rPr>
              <a:t>Тривалість навчання у школі зросте до 12 років</a:t>
            </a:r>
          </a:p>
          <a:p>
            <a:pPr>
              <a:buNone/>
            </a:pPr>
            <a:endParaRPr lang="uk-UA" b="1" dirty="0">
              <a:solidFill>
                <a:srgbClr val="002060"/>
              </a:solidFill>
            </a:endParaRPr>
          </a:p>
        </p:txBody>
      </p:sp>
      <p:pic>
        <p:nvPicPr>
          <p:cNvPr id="4" name="Рисунок 3" descr="https://life.pravda.com.ua/images/doc/1/9/19b139f-yacobchuk1-depositphotos.jpg"/>
          <p:cNvPicPr/>
          <p:nvPr/>
        </p:nvPicPr>
        <p:blipFill>
          <a:blip r:embed="rId3" cstate="print"/>
          <a:srcRect/>
          <a:stretch>
            <a:fillRect/>
          </a:stretch>
        </p:blipFill>
        <p:spPr bwMode="auto">
          <a:xfrm>
            <a:off x="7086600" y="1752600"/>
            <a:ext cx="1828800" cy="1066800"/>
          </a:xfrm>
          <a:prstGeom prst="rect">
            <a:avLst/>
          </a:prstGeom>
          <a:noFill/>
          <a:ln w="9525">
            <a:noFill/>
            <a:miter lim="800000"/>
            <a:headEnd/>
            <a:tailEnd/>
          </a:ln>
        </p:spPr>
      </p:pic>
      <p:sp>
        <p:nvSpPr>
          <p:cNvPr id="5" name="Прямоугольник 4"/>
          <p:cNvSpPr/>
          <p:nvPr/>
        </p:nvSpPr>
        <p:spPr>
          <a:xfrm>
            <a:off x="457200" y="1600200"/>
            <a:ext cx="8382000" cy="1508105"/>
          </a:xfrm>
          <a:prstGeom prst="rect">
            <a:avLst/>
          </a:prstGeom>
        </p:spPr>
        <p:txBody>
          <a:bodyPr wrap="square">
            <a:spAutoFit/>
          </a:bodyPr>
          <a:lstStyle/>
          <a:p>
            <a:r>
              <a:rPr lang="uk-UA" b="1" dirty="0" smtClean="0">
                <a:solidFill>
                  <a:srgbClr val="002060"/>
                </a:solidFill>
                <a:latin typeface="+mj-lt"/>
              </a:rPr>
              <a:t>Навчання учнів за програмами 12-річної </a:t>
            </a:r>
            <a:endParaRPr lang="uk-UA" b="1" dirty="0" smtClean="0">
              <a:solidFill>
                <a:srgbClr val="002060"/>
              </a:solidFill>
              <a:latin typeface="+mj-lt"/>
            </a:endParaRPr>
          </a:p>
          <a:p>
            <a:r>
              <a:rPr lang="uk-UA" b="1" dirty="0" smtClean="0">
                <a:solidFill>
                  <a:srgbClr val="002060"/>
                </a:solidFill>
                <a:latin typeface="+mj-lt"/>
              </a:rPr>
              <a:t>середньої </a:t>
            </a:r>
            <a:r>
              <a:rPr lang="uk-UA" b="1" dirty="0" smtClean="0">
                <a:solidFill>
                  <a:srgbClr val="002060"/>
                </a:solidFill>
                <a:latin typeface="+mj-lt"/>
              </a:rPr>
              <a:t>освіти починається:</a:t>
            </a:r>
          </a:p>
          <a:p>
            <a:pPr>
              <a:buFont typeface="Wingdings" pitchFamily="2" charset="2"/>
              <a:buChar char="§"/>
            </a:pPr>
            <a:r>
              <a:rPr lang="uk-UA" b="1" dirty="0" smtClean="0">
                <a:solidFill>
                  <a:srgbClr val="002060"/>
                </a:solidFill>
                <a:latin typeface="+mj-lt"/>
              </a:rPr>
              <a:t>для початкової освіти - з 1 вересня 2018 року;</a:t>
            </a:r>
          </a:p>
          <a:p>
            <a:pPr>
              <a:buFont typeface="Wingdings" pitchFamily="2" charset="2"/>
              <a:buChar char="§"/>
            </a:pPr>
            <a:r>
              <a:rPr lang="uk-UA" b="1" dirty="0" smtClean="0">
                <a:solidFill>
                  <a:srgbClr val="002060"/>
                </a:solidFill>
                <a:latin typeface="+mj-lt"/>
              </a:rPr>
              <a:t>для базової середньої освіти - з 1 вересня 2022 року;</a:t>
            </a:r>
          </a:p>
          <a:p>
            <a:pPr>
              <a:buFont typeface="Wingdings" pitchFamily="2" charset="2"/>
              <a:buChar char="§"/>
            </a:pPr>
            <a:r>
              <a:rPr lang="uk-UA" b="1" dirty="0" smtClean="0">
                <a:solidFill>
                  <a:srgbClr val="002060"/>
                </a:solidFill>
                <a:latin typeface="+mj-lt"/>
              </a:rPr>
              <a:t>для профільної середньої освіти - з 1 вересня 2027 року</a:t>
            </a:r>
            <a:r>
              <a:rPr lang="uk-UA" sz="2000" b="1" dirty="0" smtClean="0">
                <a:solidFill>
                  <a:srgbClr val="002060"/>
                </a:solidFill>
                <a:latin typeface="+mj-lt"/>
              </a:rPr>
              <a:t>.</a:t>
            </a:r>
            <a:endParaRPr lang="uk-UA" sz="2000" b="1" dirty="0">
              <a:solidFill>
                <a:srgbClr val="002060"/>
              </a:solidFill>
              <a:latin typeface="+mj-lt"/>
            </a:endParaRPr>
          </a:p>
        </p:txBody>
      </p:sp>
      <p:sp>
        <p:nvSpPr>
          <p:cNvPr id="6" name="TextBox 5"/>
          <p:cNvSpPr txBox="1"/>
          <p:nvPr/>
        </p:nvSpPr>
        <p:spPr>
          <a:xfrm>
            <a:off x="457200" y="3124200"/>
            <a:ext cx="8534400" cy="3416320"/>
          </a:xfrm>
          <a:prstGeom prst="rect">
            <a:avLst/>
          </a:prstGeom>
          <a:noFill/>
        </p:spPr>
        <p:txBody>
          <a:bodyPr wrap="square" rtlCol="0">
            <a:spAutoFit/>
          </a:bodyPr>
          <a:lstStyle/>
          <a:p>
            <a:r>
              <a:rPr lang="ru-RU" b="1" dirty="0" smtClean="0">
                <a:solidFill>
                  <a:srgbClr val="002060"/>
                </a:solidFill>
                <a:effectLst>
                  <a:outerShdw blurRad="38100" dist="38100" dir="2700000" algn="tl">
                    <a:srgbClr val="000000">
                      <a:alpha val="43137"/>
                    </a:srgbClr>
                  </a:outerShdw>
                </a:effectLst>
                <a:latin typeface="+mj-lt"/>
              </a:rPr>
              <a:t>Школа буде </a:t>
            </a:r>
            <a:r>
              <a:rPr lang="ru-RU" b="1" dirty="0" err="1" smtClean="0">
                <a:solidFill>
                  <a:srgbClr val="002060"/>
                </a:solidFill>
                <a:effectLst>
                  <a:outerShdw blurRad="38100" dist="38100" dir="2700000" algn="tl">
                    <a:srgbClr val="000000">
                      <a:alpha val="43137"/>
                    </a:srgbClr>
                  </a:outerShdw>
                </a:effectLst>
                <a:latin typeface="+mj-lt"/>
              </a:rPr>
              <a:t>розділена</a:t>
            </a:r>
            <a:r>
              <a:rPr lang="ru-RU" b="1" dirty="0" smtClean="0">
                <a:solidFill>
                  <a:srgbClr val="002060"/>
                </a:solidFill>
                <a:effectLst>
                  <a:outerShdw blurRad="38100" dist="38100" dir="2700000" algn="tl">
                    <a:srgbClr val="000000">
                      <a:alpha val="43137"/>
                    </a:srgbClr>
                  </a:outerShdw>
                </a:effectLst>
                <a:latin typeface="+mj-lt"/>
              </a:rPr>
              <a:t> на • </a:t>
            </a:r>
            <a:r>
              <a:rPr lang="ru-RU" b="1" dirty="0" err="1" smtClean="0">
                <a:solidFill>
                  <a:srgbClr val="C00000"/>
                </a:solidFill>
                <a:effectLst>
                  <a:outerShdw blurRad="38100" dist="38100" dir="2700000" algn="tl">
                    <a:srgbClr val="000000">
                      <a:alpha val="43137"/>
                    </a:srgbClr>
                  </a:outerShdw>
                </a:effectLst>
                <a:latin typeface="+mj-lt"/>
              </a:rPr>
              <a:t>початкову</a:t>
            </a:r>
            <a:r>
              <a:rPr lang="ru-RU" b="1" dirty="0" smtClean="0">
                <a:solidFill>
                  <a:srgbClr val="C00000"/>
                </a:solidFill>
                <a:effectLst>
                  <a:outerShdw blurRad="38100" dist="38100" dir="2700000" algn="tl">
                    <a:srgbClr val="000000">
                      <a:alpha val="43137"/>
                    </a:srgbClr>
                  </a:outerShdw>
                </a:effectLst>
                <a:latin typeface="+mj-lt"/>
              </a:rPr>
              <a:t> </a:t>
            </a:r>
            <a:r>
              <a:rPr lang="ru-RU" b="1" dirty="0" smtClean="0">
                <a:solidFill>
                  <a:srgbClr val="002060"/>
                </a:solidFill>
                <a:effectLst>
                  <a:outerShdw blurRad="38100" dist="38100" dir="2700000" algn="tl">
                    <a:srgbClr val="000000">
                      <a:alpha val="43137"/>
                    </a:srgbClr>
                  </a:outerShdw>
                </a:effectLst>
                <a:latin typeface="+mj-lt"/>
              </a:rPr>
              <a:t>(1–4 </a:t>
            </a:r>
            <a:r>
              <a:rPr lang="ru-RU" b="1" dirty="0" err="1" smtClean="0">
                <a:solidFill>
                  <a:srgbClr val="002060"/>
                </a:solidFill>
                <a:effectLst>
                  <a:outerShdw blurRad="38100" dist="38100" dir="2700000" algn="tl">
                    <a:srgbClr val="000000">
                      <a:alpha val="43137"/>
                    </a:srgbClr>
                  </a:outerShdw>
                </a:effectLst>
                <a:latin typeface="+mj-lt"/>
              </a:rPr>
              <a:t>класи</a:t>
            </a:r>
            <a:r>
              <a:rPr lang="ru-RU" b="1" dirty="0" smtClean="0">
                <a:solidFill>
                  <a:srgbClr val="002060"/>
                </a:solidFill>
                <a:effectLst>
                  <a:outerShdw blurRad="38100" dist="38100" dir="2700000" algn="tl">
                    <a:srgbClr val="000000">
                      <a:alpha val="43137"/>
                    </a:srgbClr>
                  </a:outerShdw>
                </a:effectLst>
                <a:latin typeface="+mj-lt"/>
              </a:rPr>
              <a:t>) • </a:t>
            </a:r>
            <a:r>
              <a:rPr lang="ru-RU" b="1" dirty="0" err="1" smtClean="0">
                <a:solidFill>
                  <a:srgbClr val="C00000"/>
                </a:solidFill>
                <a:effectLst>
                  <a:outerShdw blurRad="38100" dist="38100" dir="2700000" algn="tl">
                    <a:srgbClr val="000000">
                      <a:alpha val="43137"/>
                    </a:srgbClr>
                  </a:outerShdw>
                </a:effectLst>
                <a:latin typeface="+mj-lt"/>
              </a:rPr>
              <a:t>базову</a:t>
            </a:r>
            <a:r>
              <a:rPr lang="ru-RU" b="1" dirty="0" smtClean="0">
                <a:solidFill>
                  <a:srgbClr val="002060"/>
                </a:solidFill>
                <a:effectLst>
                  <a:outerShdw blurRad="38100" dist="38100" dir="2700000" algn="tl">
                    <a:srgbClr val="000000">
                      <a:alpha val="43137"/>
                    </a:srgbClr>
                  </a:outerShdw>
                </a:effectLst>
                <a:latin typeface="+mj-lt"/>
              </a:rPr>
              <a:t> (5–9) • </a:t>
            </a:r>
            <a:r>
              <a:rPr lang="ru-RU" b="1" dirty="0" err="1" smtClean="0">
                <a:solidFill>
                  <a:srgbClr val="C00000"/>
                </a:solidFill>
                <a:effectLst>
                  <a:outerShdw blurRad="38100" dist="38100" dir="2700000" algn="tl">
                    <a:srgbClr val="000000">
                      <a:alpha val="43137"/>
                    </a:srgbClr>
                  </a:outerShdw>
                </a:effectLst>
                <a:latin typeface="+mj-lt"/>
              </a:rPr>
              <a:t>профільну</a:t>
            </a:r>
            <a:r>
              <a:rPr lang="ru-RU" b="1" dirty="0" smtClean="0">
                <a:solidFill>
                  <a:srgbClr val="002060"/>
                </a:solidFill>
                <a:effectLst>
                  <a:outerShdw blurRad="38100" dist="38100" dir="2700000" algn="tl">
                    <a:srgbClr val="000000">
                      <a:alpha val="43137"/>
                    </a:srgbClr>
                  </a:outerShdw>
                </a:effectLst>
                <a:latin typeface="+mj-lt"/>
              </a:rPr>
              <a:t> (10–12 </a:t>
            </a:r>
            <a:r>
              <a:rPr lang="ru-RU" b="1" dirty="0" err="1" smtClean="0">
                <a:solidFill>
                  <a:srgbClr val="002060"/>
                </a:solidFill>
                <a:effectLst>
                  <a:outerShdw blurRad="38100" dist="38100" dir="2700000" algn="tl">
                    <a:srgbClr val="000000">
                      <a:alpha val="43137"/>
                    </a:srgbClr>
                  </a:outerShdw>
                </a:effectLst>
                <a:latin typeface="+mj-lt"/>
              </a:rPr>
              <a:t>класи</a:t>
            </a:r>
            <a:r>
              <a:rPr lang="ru-RU" b="1" dirty="0" smtClean="0">
                <a:solidFill>
                  <a:srgbClr val="002060"/>
                </a:solidFill>
                <a:effectLst>
                  <a:outerShdw blurRad="38100" dist="38100" dir="2700000" algn="tl">
                    <a:srgbClr val="000000">
                      <a:alpha val="43137"/>
                    </a:srgbClr>
                  </a:outerShdw>
                </a:effectLst>
                <a:latin typeface="+mj-lt"/>
              </a:rPr>
              <a:t>). </a:t>
            </a:r>
            <a:endParaRPr lang="ru-RU" b="1" dirty="0" smtClean="0">
              <a:solidFill>
                <a:srgbClr val="002060"/>
              </a:solidFill>
              <a:effectLst>
                <a:outerShdw blurRad="38100" dist="38100" dir="2700000" algn="tl">
                  <a:srgbClr val="000000">
                    <a:alpha val="43137"/>
                  </a:srgbClr>
                </a:outerShdw>
              </a:effectLst>
              <a:latin typeface="+mj-lt"/>
            </a:endParaRPr>
          </a:p>
          <a:p>
            <a:r>
              <a:rPr lang="ru-RU" b="1" dirty="0" err="1" smtClean="0">
                <a:solidFill>
                  <a:srgbClr val="002060"/>
                </a:solidFill>
                <a:effectLst>
                  <a:outerShdw blurRad="38100" dist="38100" dir="2700000" algn="tl">
                    <a:srgbClr val="000000">
                      <a:alpha val="43137"/>
                    </a:srgbClr>
                  </a:outerShdw>
                </a:effectLst>
                <a:latin typeface="+mj-lt"/>
              </a:rPr>
              <a:t>Профільна</a:t>
            </a:r>
            <a:r>
              <a:rPr lang="ru-RU" b="1" dirty="0" smtClean="0">
                <a:solidFill>
                  <a:srgbClr val="002060"/>
                </a:solidFill>
                <a:effectLst>
                  <a:outerShdw blurRad="38100" dist="38100" dir="2700000" algn="tl">
                    <a:srgbClr val="000000">
                      <a:alpha val="43137"/>
                    </a:srgbClr>
                  </a:outerShdw>
                </a:effectLst>
                <a:latin typeface="+mj-lt"/>
              </a:rPr>
              <a:t> </a:t>
            </a:r>
            <a:r>
              <a:rPr lang="ru-RU" b="1" dirty="0" smtClean="0">
                <a:solidFill>
                  <a:srgbClr val="002060"/>
                </a:solidFill>
                <a:effectLst>
                  <a:outerShdw blurRad="38100" dist="38100" dir="2700000" algn="tl">
                    <a:srgbClr val="000000">
                      <a:alpha val="43137"/>
                    </a:srgbClr>
                  </a:outerShdw>
                </a:effectLst>
                <a:latin typeface="+mj-lt"/>
              </a:rPr>
              <a:t>школа </a:t>
            </a:r>
            <a:r>
              <a:rPr lang="ru-RU" b="1" dirty="0" err="1" smtClean="0">
                <a:solidFill>
                  <a:srgbClr val="002060"/>
                </a:solidFill>
                <a:effectLst>
                  <a:outerShdw blurRad="38100" dist="38100" dir="2700000" algn="tl">
                    <a:srgbClr val="000000">
                      <a:alpha val="43137"/>
                    </a:srgbClr>
                  </a:outerShdw>
                </a:effectLst>
                <a:latin typeface="+mj-lt"/>
              </a:rPr>
              <a:t>матиме</a:t>
            </a:r>
            <a:r>
              <a:rPr lang="ru-RU" b="1" dirty="0" smtClean="0">
                <a:solidFill>
                  <a:srgbClr val="002060"/>
                </a:solidFill>
                <a:effectLst>
                  <a:outerShdw blurRad="38100" dist="38100" dir="2700000" algn="tl">
                    <a:srgbClr val="000000">
                      <a:alpha val="43137"/>
                    </a:srgbClr>
                  </a:outerShdw>
                </a:effectLst>
                <a:latin typeface="+mj-lt"/>
              </a:rPr>
              <a:t> два </a:t>
            </a:r>
            <a:r>
              <a:rPr lang="ru-RU" b="1" dirty="0" err="1" smtClean="0">
                <a:solidFill>
                  <a:srgbClr val="002060"/>
                </a:solidFill>
                <a:effectLst>
                  <a:outerShdw blurRad="38100" dist="38100" dir="2700000" algn="tl">
                    <a:srgbClr val="000000">
                      <a:alpha val="43137"/>
                    </a:srgbClr>
                  </a:outerShdw>
                </a:effectLst>
                <a:latin typeface="+mj-lt"/>
              </a:rPr>
              <a:t>спрямування</a:t>
            </a:r>
            <a:r>
              <a:rPr lang="ru-RU" b="1" dirty="0" smtClean="0">
                <a:solidFill>
                  <a:srgbClr val="002060"/>
                </a:solidFill>
                <a:effectLst>
                  <a:outerShdw blurRad="38100" dist="38100" dir="2700000" algn="tl">
                    <a:srgbClr val="000000">
                      <a:alpha val="43137"/>
                    </a:srgbClr>
                  </a:outerShdw>
                </a:effectLst>
                <a:latin typeface="+mj-lt"/>
              </a:rPr>
              <a:t> - </a:t>
            </a:r>
            <a:r>
              <a:rPr lang="ru-RU" b="1" dirty="0" err="1" smtClean="0">
                <a:solidFill>
                  <a:srgbClr val="C00000"/>
                </a:solidFill>
                <a:effectLst>
                  <a:outerShdw blurRad="38100" dist="38100" dir="2700000" algn="tl">
                    <a:srgbClr val="000000">
                      <a:alpha val="43137"/>
                    </a:srgbClr>
                  </a:outerShdw>
                </a:effectLst>
                <a:latin typeface="+mj-lt"/>
              </a:rPr>
              <a:t>академічне</a:t>
            </a:r>
            <a:r>
              <a:rPr lang="ru-RU" b="1" dirty="0" smtClean="0">
                <a:solidFill>
                  <a:srgbClr val="C00000"/>
                </a:solidFill>
                <a:effectLst>
                  <a:outerShdw blurRad="38100" dist="38100" dir="2700000" algn="tl">
                    <a:srgbClr val="000000">
                      <a:alpha val="43137"/>
                    </a:srgbClr>
                  </a:outerShdw>
                </a:effectLst>
                <a:latin typeface="+mj-lt"/>
              </a:rPr>
              <a:t> та </a:t>
            </a:r>
            <a:r>
              <a:rPr lang="ru-RU" b="1" dirty="0" err="1" smtClean="0">
                <a:solidFill>
                  <a:srgbClr val="C00000"/>
                </a:solidFill>
                <a:effectLst>
                  <a:outerShdw blurRad="38100" dist="38100" dir="2700000" algn="tl">
                    <a:srgbClr val="000000">
                      <a:alpha val="43137"/>
                    </a:srgbClr>
                  </a:outerShdw>
                </a:effectLst>
                <a:latin typeface="+mj-lt"/>
              </a:rPr>
              <a:t>професійне</a:t>
            </a:r>
            <a:r>
              <a:rPr lang="ru-RU" b="1" dirty="0" smtClean="0">
                <a:solidFill>
                  <a:srgbClr val="C00000"/>
                </a:solidFill>
                <a:effectLst>
                  <a:outerShdw blurRad="38100" dist="38100" dir="2700000" algn="tl">
                    <a:srgbClr val="000000">
                      <a:alpha val="43137"/>
                    </a:srgbClr>
                  </a:outerShdw>
                </a:effectLst>
                <a:latin typeface="+mj-lt"/>
              </a:rPr>
              <a:t>. </a:t>
            </a:r>
            <a:endParaRPr lang="ru-RU" b="1" dirty="0" smtClean="0">
              <a:solidFill>
                <a:srgbClr val="C00000"/>
              </a:solidFill>
              <a:effectLst>
                <a:outerShdw blurRad="38100" dist="38100" dir="2700000" algn="tl">
                  <a:srgbClr val="000000">
                    <a:alpha val="43137"/>
                  </a:srgbClr>
                </a:outerShdw>
              </a:effectLst>
              <a:latin typeface="+mj-lt"/>
            </a:endParaRPr>
          </a:p>
          <a:p>
            <a:endParaRPr lang="ru-RU" b="1" dirty="0" smtClean="0">
              <a:solidFill>
                <a:srgbClr val="C00000"/>
              </a:solidFill>
              <a:effectLst>
                <a:outerShdw blurRad="38100" dist="38100" dir="2700000" algn="tl">
                  <a:srgbClr val="000000">
                    <a:alpha val="43137"/>
                  </a:srgbClr>
                </a:outerShdw>
              </a:effectLst>
              <a:latin typeface="+mj-lt"/>
            </a:endParaRPr>
          </a:p>
          <a:p>
            <a:r>
              <a:rPr lang="ru-RU" b="1" dirty="0" smtClean="0">
                <a:solidFill>
                  <a:srgbClr val="002060"/>
                </a:solidFill>
                <a:effectLst>
                  <a:outerShdw blurRad="38100" dist="38100" dir="2700000" algn="tl">
                    <a:srgbClr val="000000">
                      <a:alpha val="43137"/>
                    </a:srgbClr>
                  </a:outerShdw>
                </a:effectLst>
                <a:latin typeface="+mj-lt"/>
              </a:rPr>
              <a:t>ЛІЦЕЇ </a:t>
            </a:r>
            <a:r>
              <a:rPr lang="ru-RU" b="1" dirty="0" smtClean="0">
                <a:solidFill>
                  <a:srgbClr val="002060"/>
                </a:solidFill>
                <a:effectLst>
                  <a:outerShdw blurRad="38100" dist="38100" dir="2700000" algn="tl">
                    <a:srgbClr val="000000">
                      <a:alpha val="43137"/>
                    </a:srgbClr>
                  </a:outerShdw>
                </a:effectLst>
                <a:latin typeface="+mj-lt"/>
              </a:rPr>
              <a:t>АКАДЕМІЧНОГО СПРЯМУВАННЯ </a:t>
            </a:r>
            <a:r>
              <a:rPr lang="ru-RU" b="1" dirty="0" err="1" smtClean="0">
                <a:solidFill>
                  <a:srgbClr val="002060"/>
                </a:solidFill>
                <a:effectLst>
                  <a:outerShdw blurRad="38100" dist="38100" dir="2700000" algn="tl">
                    <a:srgbClr val="000000">
                      <a:alpha val="43137"/>
                    </a:srgbClr>
                  </a:outerShdw>
                </a:effectLst>
                <a:latin typeface="+mj-lt"/>
              </a:rPr>
              <a:t>передбачають</a:t>
            </a:r>
            <a:r>
              <a:rPr lang="ru-RU" b="1" dirty="0" smtClean="0">
                <a:solidFill>
                  <a:srgbClr val="002060"/>
                </a:solidFill>
                <a:effectLst>
                  <a:outerShdw blurRad="38100" dist="38100" dir="2700000" algn="tl">
                    <a:srgbClr val="000000">
                      <a:alpha val="43137"/>
                    </a:srgbClr>
                  </a:outerShdw>
                </a:effectLst>
                <a:latin typeface="+mj-lt"/>
              </a:rPr>
              <a:t> подальше </a:t>
            </a:r>
            <a:r>
              <a:rPr lang="ru-RU" b="1" dirty="0" err="1" smtClean="0">
                <a:solidFill>
                  <a:srgbClr val="002060"/>
                </a:solidFill>
                <a:effectLst>
                  <a:outerShdw blurRad="38100" dist="38100" dir="2700000" algn="tl">
                    <a:srgbClr val="000000">
                      <a:alpha val="43137"/>
                    </a:srgbClr>
                  </a:outerShdw>
                </a:effectLst>
                <a:latin typeface="+mj-lt"/>
              </a:rPr>
              <a:t>навчання</a:t>
            </a:r>
            <a:r>
              <a:rPr lang="ru-RU" b="1" dirty="0" smtClean="0">
                <a:solidFill>
                  <a:srgbClr val="002060"/>
                </a:solidFill>
                <a:effectLst>
                  <a:outerShdw blurRad="38100" dist="38100" dir="2700000" algn="tl">
                    <a:srgbClr val="000000">
                      <a:alpha val="43137"/>
                    </a:srgbClr>
                  </a:outerShdw>
                </a:effectLst>
                <a:latin typeface="+mj-lt"/>
              </a:rPr>
              <a:t> у закладах </a:t>
            </a:r>
            <a:r>
              <a:rPr lang="ru-RU" b="1" dirty="0" err="1" smtClean="0">
                <a:solidFill>
                  <a:srgbClr val="002060"/>
                </a:solidFill>
                <a:effectLst>
                  <a:outerShdw blurRad="38100" dist="38100" dir="2700000" algn="tl">
                    <a:srgbClr val="000000">
                      <a:alpha val="43137"/>
                    </a:srgbClr>
                  </a:outerShdw>
                </a:effectLst>
                <a:latin typeface="+mj-lt"/>
              </a:rPr>
              <a:t>вищої</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освіти</a:t>
            </a:r>
            <a:r>
              <a:rPr lang="ru-RU" b="1" dirty="0" smtClean="0">
                <a:solidFill>
                  <a:srgbClr val="002060"/>
                </a:solidFill>
                <a:effectLst>
                  <a:outerShdw blurRad="38100" dist="38100" dir="2700000" algn="tl">
                    <a:srgbClr val="000000">
                      <a:alpha val="43137"/>
                    </a:srgbClr>
                  </a:outerShdw>
                </a:effectLst>
                <a:latin typeface="+mj-lt"/>
              </a:rPr>
              <a:t> (ЗВО). Тому </a:t>
            </a:r>
            <a:r>
              <a:rPr lang="ru-RU" b="1" dirty="0" err="1" smtClean="0">
                <a:solidFill>
                  <a:srgbClr val="002060"/>
                </a:solidFill>
                <a:effectLst>
                  <a:outerShdw blurRad="38100" dist="38100" dir="2700000" algn="tl">
                    <a:srgbClr val="000000">
                      <a:alpha val="43137"/>
                    </a:srgbClr>
                  </a:outerShdw>
                </a:effectLst>
                <a:latin typeface="+mj-lt"/>
              </a:rPr>
              <a:t>крім</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опанування</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змісту</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освіти</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відповідно</a:t>
            </a:r>
            <a:r>
              <a:rPr lang="ru-RU" b="1" dirty="0" smtClean="0">
                <a:solidFill>
                  <a:srgbClr val="002060"/>
                </a:solidFill>
                <a:effectLst>
                  <a:outerShdw blurRad="38100" dist="38100" dir="2700000" algn="tl">
                    <a:srgbClr val="000000">
                      <a:alpha val="43137"/>
                    </a:srgbClr>
                  </a:outerShdw>
                </a:effectLst>
                <a:latin typeface="+mj-lt"/>
              </a:rPr>
              <a:t> до стандарту, </a:t>
            </a:r>
            <a:r>
              <a:rPr lang="ru-RU" b="1" dirty="0" err="1" smtClean="0">
                <a:solidFill>
                  <a:srgbClr val="002060"/>
                </a:solidFill>
                <a:effectLst>
                  <a:outerShdw blurRad="38100" dist="38100" dir="2700000" algn="tl">
                    <a:srgbClr val="000000">
                      <a:alpha val="43137"/>
                    </a:srgbClr>
                  </a:outerShdw>
                </a:effectLst>
                <a:latin typeface="+mj-lt"/>
              </a:rPr>
              <a:t>деякі</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предмети</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вивчатимуться</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поглиблено</a:t>
            </a:r>
            <a:r>
              <a:rPr lang="ru-RU" b="1" dirty="0" smtClean="0">
                <a:solidFill>
                  <a:srgbClr val="002060"/>
                </a:solidFill>
                <a:effectLst>
                  <a:outerShdw blurRad="38100" dist="38100" dir="2700000" algn="tl">
                    <a:srgbClr val="000000">
                      <a:alpha val="43137"/>
                    </a:srgbClr>
                  </a:outerShdw>
                </a:effectLst>
                <a:latin typeface="+mj-lt"/>
              </a:rPr>
              <a:t>. </a:t>
            </a:r>
            <a:endParaRPr lang="ru-RU" b="1" dirty="0" smtClean="0">
              <a:solidFill>
                <a:srgbClr val="002060"/>
              </a:solidFill>
              <a:effectLst>
                <a:outerShdw blurRad="38100" dist="38100" dir="2700000" algn="tl">
                  <a:srgbClr val="000000">
                    <a:alpha val="43137"/>
                  </a:srgbClr>
                </a:outerShdw>
              </a:effectLst>
              <a:latin typeface="+mj-lt"/>
            </a:endParaRPr>
          </a:p>
          <a:p>
            <a:endParaRPr lang="ru-RU" b="1" dirty="0" smtClean="0">
              <a:solidFill>
                <a:srgbClr val="002060"/>
              </a:solidFill>
              <a:effectLst>
                <a:outerShdw blurRad="38100" dist="38100" dir="2700000" algn="tl">
                  <a:srgbClr val="000000">
                    <a:alpha val="43137"/>
                  </a:srgbClr>
                </a:outerShdw>
              </a:effectLst>
              <a:latin typeface="+mj-lt"/>
            </a:endParaRPr>
          </a:p>
          <a:p>
            <a:r>
              <a:rPr lang="ru-RU" b="1" dirty="0" smtClean="0">
                <a:solidFill>
                  <a:srgbClr val="002060"/>
                </a:solidFill>
                <a:effectLst>
                  <a:outerShdw blurRad="38100" dist="38100" dir="2700000" algn="tl">
                    <a:srgbClr val="000000">
                      <a:alpha val="43137"/>
                    </a:srgbClr>
                  </a:outerShdw>
                </a:effectLst>
                <a:latin typeface="+mj-lt"/>
              </a:rPr>
              <a:t>ЛІЦЕЇ </a:t>
            </a:r>
            <a:r>
              <a:rPr lang="ru-RU" b="1" dirty="0" smtClean="0">
                <a:solidFill>
                  <a:srgbClr val="002060"/>
                </a:solidFill>
                <a:effectLst>
                  <a:outerShdw blurRad="38100" dist="38100" dir="2700000" algn="tl">
                    <a:srgbClr val="000000">
                      <a:alpha val="43137"/>
                    </a:srgbClr>
                  </a:outerShdw>
                </a:effectLst>
                <a:latin typeface="+mj-lt"/>
              </a:rPr>
              <a:t>ПРОФЕСІЙНОГО СПРЯМУВАННЯ </a:t>
            </a:r>
            <a:r>
              <a:rPr lang="ru-RU" b="1" dirty="0" err="1" smtClean="0">
                <a:solidFill>
                  <a:srgbClr val="002060"/>
                </a:solidFill>
                <a:effectLst>
                  <a:outerShdw blurRad="38100" dist="38100" dir="2700000" algn="tl">
                    <a:srgbClr val="000000">
                      <a:alpha val="43137"/>
                    </a:srgbClr>
                  </a:outerShdw>
                </a:effectLst>
                <a:latin typeface="+mj-lt"/>
              </a:rPr>
              <a:t>орієнтуються</a:t>
            </a:r>
            <a:r>
              <a:rPr lang="ru-RU" b="1" dirty="0" smtClean="0">
                <a:solidFill>
                  <a:srgbClr val="002060"/>
                </a:solidFill>
                <a:effectLst>
                  <a:outerShdw blurRad="38100" dist="38100" dir="2700000" algn="tl">
                    <a:srgbClr val="000000">
                      <a:alpha val="43137"/>
                    </a:srgbClr>
                  </a:outerShdw>
                </a:effectLst>
                <a:latin typeface="+mj-lt"/>
              </a:rPr>
              <a:t> на </a:t>
            </a:r>
            <a:r>
              <a:rPr lang="ru-RU" b="1" dirty="0" err="1" smtClean="0">
                <a:solidFill>
                  <a:srgbClr val="002060"/>
                </a:solidFill>
                <a:effectLst>
                  <a:outerShdw blurRad="38100" dist="38100" dir="2700000" algn="tl">
                    <a:srgbClr val="000000">
                      <a:alpha val="43137"/>
                    </a:srgbClr>
                  </a:outerShdw>
                </a:effectLst>
                <a:latin typeface="+mj-lt"/>
              </a:rPr>
              <a:t>ринок</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праці</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й</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опанування</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професії</a:t>
            </a:r>
            <a:r>
              <a:rPr lang="ru-RU" b="1" dirty="0" smtClean="0">
                <a:solidFill>
                  <a:srgbClr val="002060"/>
                </a:solidFill>
                <a:effectLst>
                  <a:outerShdw blurRad="38100" dist="38100" dir="2700000" algn="tl">
                    <a:srgbClr val="000000">
                      <a:alpha val="43137"/>
                    </a:srgbClr>
                  </a:outerShdw>
                </a:effectLst>
                <a:latin typeface="+mj-lt"/>
              </a:rPr>
              <a:t>. Тому разом </a:t>
            </a:r>
            <a:r>
              <a:rPr lang="ru-RU" b="1" dirty="0" err="1" smtClean="0">
                <a:solidFill>
                  <a:srgbClr val="002060"/>
                </a:solidFill>
                <a:effectLst>
                  <a:outerShdw blurRad="38100" dist="38100" dir="2700000" algn="tl">
                    <a:srgbClr val="000000">
                      <a:alpha val="43137"/>
                    </a:srgbClr>
                  </a:outerShdw>
                </a:effectLst>
                <a:latin typeface="+mj-lt"/>
              </a:rPr>
              <a:t>з</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опануванням</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змісту</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освіти</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згідно</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зі</a:t>
            </a:r>
            <a:r>
              <a:rPr lang="ru-RU" b="1" dirty="0" smtClean="0">
                <a:solidFill>
                  <a:srgbClr val="002060"/>
                </a:solidFill>
                <a:effectLst>
                  <a:outerShdw blurRad="38100" dist="38100" dir="2700000" algn="tl">
                    <a:srgbClr val="000000">
                      <a:alpha val="43137"/>
                    </a:srgbClr>
                  </a:outerShdw>
                </a:effectLst>
                <a:latin typeface="+mj-lt"/>
              </a:rPr>
              <a:t> стандартом, </a:t>
            </a:r>
            <a:r>
              <a:rPr lang="ru-RU" b="1" dirty="0" err="1" smtClean="0">
                <a:solidFill>
                  <a:srgbClr val="002060"/>
                </a:solidFill>
                <a:effectLst>
                  <a:outerShdw blurRad="38100" dist="38100" dir="2700000" algn="tl">
                    <a:srgbClr val="000000">
                      <a:alpha val="43137"/>
                    </a:srgbClr>
                  </a:outerShdw>
                </a:effectLst>
                <a:latin typeface="+mj-lt"/>
              </a:rPr>
              <a:t>передбачається</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здобуття</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навичок</a:t>
            </a:r>
            <a:r>
              <a:rPr lang="ru-RU" b="1" dirty="0" smtClean="0">
                <a:solidFill>
                  <a:srgbClr val="002060"/>
                </a:solidFill>
                <a:effectLst>
                  <a:outerShdw blurRad="38100" dist="38100" dir="2700000" algn="tl">
                    <a:srgbClr val="000000">
                      <a:alpha val="43137"/>
                    </a:srgbClr>
                  </a:outerShdw>
                </a:effectLst>
                <a:latin typeface="+mj-lt"/>
              </a:rPr>
              <a:t> для </a:t>
            </a:r>
            <a:r>
              <a:rPr lang="ru-RU" b="1" dirty="0" err="1" smtClean="0">
                <a:solidFill>
                  <a:srgbClr val="002060"/>
                </a:solidFill>
                <a:effectLst>
                  <a:outerShdw blurRad="38100" dist="38100" dir="2700000" algn="tl">
                    <a:srgbClr val="000000">
                      <a:alpha val="43137"/>
                    </a:srgbClr>
                  </a:outerShdw>
                </a:effectLst>
                <a:latin typeface="+mj-lt"/>
              </a:rPr>
              <a:t>подальшої</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роботи</a:t>
            </a:r>
            <a:r>
              <a:rPr lang="ru-RU" b="1" dirty="0" smtClean="0">
                <a:solidFill>
                  <a:srgbClr val="002060"/>
                </a:solidFill>
                <a:effectLst>
                  <a:outerShdw blurRad="38100" dist="38100" dir="2700000" algn="tl">
                    <a:srgbClr val="000000">
                      <a:alpha val="43137"/>
                    </a:srgbClr>
                  </a:outerShdw>
                </a:effectLst>
                <a:latin typeface="+mj-lt"/>
              </a:rPr>
              <a:t> за </a:t>
            </a:r>
            <a:r>
              <a:rPr lang="ru-RU" b="1" dirty="0" err="1" smtClean="0">
                <a:solidFill>
                  <a:srgbClr val="002060"/>
                </a:solidFill>
                <a:effectLst>
                  <a:outerShdw blurRad="38100" dist="38100" dir="2700000" algn="tl">
                    <a:srgbClr val="000000">
                      <a:alpha val="43137"/>
                    </a:srgbClr>
                  </a:outerShdw>
                </a:effectLst>
                <a:latin typeface="+mj-lt"/>
              </a:rPr>
              <a:t>обраною</a:t>
            </a:r>
            <a:r>
              <a:rPr lang="ru-RU" b="1" dirty="0" smtClean="0">
                <a:solidFill>
                  <a:srgbClr val="002060"/>
                </a:solidFill>
                <a:effectLst>
                  <a:outerShdw blurRad="38100" dist="38100" dir="2700000" algn="tl">
                    <a:srgbClr val="000000">
                      <a:alpha val="43137"/>
                    </a:srgbClr>
                  </a:outerShdw>
                </a:effectLst>
                <a:latin typeface="+mj-lt"/>
              </a:rPr>
              <a:t> </a:t>
            </a:r>
            <a:r>
              <a:rPr lang="ru-RU" b="1" dirty="0" err="1" smtClean="0">
                <a:solidFill>
                  <a:srgbClr val="002060"/>
                </a:solidFill>
                <a:effectLst>
                  <a:outerShdw blurRad="38100" dist="38100" dir="2700000" algn="tl">
                    <a:srgbClr val="000000">
                      <a:alpha val="43137"/>
                    </a:srgbClr>
                  </a:outerShdw>
                </a:effectLst>
                <a:latin typeface="+mj-lt"/>
              </a:rPr>
              <a:t>спеціальністю</a:t>
            </a:r>
            <a:r>
              <a:rPr lang="ru-RU" b="1" dirty="0" smtClean="0">
                <a:solidFill>
                  <a:srgbClr val="002060"/>
                </a:solidFill>
                <a:effectLst>
                  <a:outerShdw blurRad="38100" dist="38100" dir="2700000" algn="tl">
                    <a:srgbClr val="000000">
                      <a:alpha val="43137"/>
                    </a:srgbClr>
                  </a:outerShdw>
                </a:effectLst>
                <a:latin typeface="+mj-lt"/>
              </a:rPr>
              <a:t>.</a:t>
            </a:r>
            <a:endParaRPr lang="ru-RU" b="1" dirty="0">
              <a:solidFill>
                <a:srgbClr val="002060"/>
              </a:solidFill>
              <a:effectLst>
                <a:outerShdw blurRad="38100" dist="38100" dir="2700000" algn="tl">
                  <a:srgbClr val="000000">
                    <a:alpha val="43137"/>
                  </a:srgbClr>
                </a:outerShdw>
              </a:effectLst>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Дитячі</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садки для </a:t>
            </a:r>
            <a:r>
              <a:rPr lang="ru-RU" sz="32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всіх</a:t>
            </a: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2133600"/>
            <a:ext cx="8229600" cy="4419600"/>
          </a:xfrm>
        </p:spPr>
        <p:txBody>
          <a:bodyPr>
            <a:normAutofit fontScale="70000" lnSpcReduction="20000"/>
          </a:bodyPr>
          <a:lstStyle/>
          <a:p>
            <a:pPr algn="r">
              <a:buNone/>
            </a:pPr>
            <a:r>
              <a:rPr lang="ru-RU" sz="2600" b="1" spc="50" dirty="0" smtClean="0">
                <a:ln w="11430"/>
                <a:solidFill>
                  <a:srgbClr val="002060"/>
                </a:solidFill>
                <a:effectLst>
                  <a:outerShdw blurRad="76200" dist="50800" dir="5400000" algn="tl" rotWithShape="0">
                    <a:srgbClr val="000000">
                      <a:alpha val="65000"/>
                    </a:srgbClr>
                  </a:outerShdw>
                </a:effectLst>
              </a:rPr>
              <a:t>                            ТЕПЕР ОБОВ'ЯЗКОВО </a:t>
            </a:r>
          </a:p>
          <a:p>
            <a:pPr algn="r">
              <a:buNone/>
            </a:pPr>
            <a:r>
              <a:rPr lang="ru-RU" sz="2600" b="1" spc="50" dirty="0" smtClean="0">
                <a:ln w="11430"/>
                <a:solidFill>
                  <a:srgbClr val="002060"/>
                </a:solidFill>
                <a:effectLst>
                  <a:outerShdw blurRad="76200" dist="50800" dir="5400000" algn="tl" rotWithShape="0">
                    <a:srgbClr val="000000">
                      <a:alpha val="65000"/>
                    </a:srgbClr>
                  </a:outerShdw>
                </a:effectLst>
              </a:rPr>
              <a:t>ЙТИ ДО САДОЧКА?</a:t>
            </a:r>
            <a:r>
              <a:rPr lang="ru-RU" sz="2600" dirty="0" smtClean="0">
                <a:solidFill>
                  <a:srgbClr val="002060"/>
                </a:solidFill>
              </a:rPr>
              <a:t>                    </a:t>
            </a:r>
          </a:p>
          <a:p>
            <a:pPr algn="r">
              <a:buNone/>
            </a:pPr>
            <a:r>
              <a:rPr lang="ru-RU" sz="2600" b="1" dirty="0" smtClean="0">
                <a:solidFill>
                  <a:srgbClr val="002060"/>
                </a:solidFill>
              </a:rPr>
              <a:t>                        </a:t>
            </a:r>
          </a:p>
          <a:p>
            <a:pPr>
              <a:buNone/>
            </a:pPr>
            <a:r>
              <a:rPr lang="ru-RU" sz="2600" b="1" dirty="0" smtClean="0">
                <a:solidFill>
                  <a:srgbClr val="002060"/>
                </a:solidFill>
              </a:rPr>
              <a:t>                              </a:t>
            </a:r>
          </a:p>
          <a:p>
            <a:pPr>
              <a:buNone/>
            </a:pPr>
            <a:r>
              <a:rPr lang="uk-UA" sz="2800" b="1" dirty="0" smtClean="0">
                <a:solidFill>
                  <a:srgbClr val="002060"/>
                </a:solidFill>
              </a:rPr>
              <a:t>Ні. Новим законом передбачено, що діти старшого дошкільного віку (тобто з 5 років) обов’язково охоплюються дошкільною освітою відповідно до стандарту дошкільної освіти.</a:t>
            </a:r>
          </a:p>
          <a:p>
            <a:pPr>
              <a:buNone/>
            </a:pPr>
            <a:r>
              <a:rPr lang="uk-UA" sz="2800" b="1" dirty="0" smtClean="0">
                <a:solidFill>
                  <a:srgbClr val="002060"/>
                </a:solidFill>
              </a:rPr>
              <a:t>Однак батьки самостійно обирають способи та форми, якими забезпечують реалізацію права дітей на дошкільну освіту. Можна й вдома прослідкувати, щоб дитина відповідала певному рівню.</a:t>
            </a:r>
          </a:p>
          <a:p>
            <a:pPr>
              <a:buNone/>
            </a:pPr>
            <a:r>
              <a:rPr lang="uk-UA" sz="2800" b="1" dirty="0" smtClean="0">
                <a:solidFill>
                  <a:srgbClr val="002060"/>
                </a:solidFill>
              </a:rPr>
              <a:t>Як і приватні школи, дошкільні навчальні заклади працюватимуть за принципом «гроші ходять за дитиною». Заклад буде змушений обґрунтувати встановлену вартість навчання, аби отримати гроші з бюджету.</a:t>
            </a:r>
          </a:p>
          <a:p>
            <a:pPr>
              <a:buNone/>
            </a:pPr>
            <a:endParaRPr lang="ru-RU" sz="2800" b="1" dirty="0" smtClean="0">
              <a:solidFill>
                <a:srgbClr val="002060"/>
              </a:solidFill>
            </a:endParaRPr>
          </a:p>
          <a:p>
            <a:endParaRPr lang="ru-RU" dirty="0"/>
          </a:p>
        </p:txBody>
      </p:sp>
      <p:pic>
        <p:nvPicPr>
          <p:cNvPr id="4" name="Рисунок 3" descr="https://life.pravda.com.ua/images/doc/f/b/fb06929-diego-cervo-depositphotos.jpg"/>
          <p:cNvPicPr/>
          <p:nvPr/>
        </p:nvPicPr>
        <p:blipFill>
          <a:blip r:embed="rId2" cstate="print"/>
          <a:srcRect/>
          <a:stretch>
            <a:fillRect/>
          </a:stretch>
        </p:blipFill>
        <p:spPr bwMode="auto">
          <a:xfrm>
            <a:off x="6019800" y="609600"/>
            <a:ext cx="2362200" cy="14478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Екзамени</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починатимуться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раніше</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57200" y="1905000"/>
            <a:ext cx="6248400" cy="4221163"/>
          </a:xfrm>
        </p:spPr>
        <p:txBody>
          <a:bodyPr>
            <a:normAutofit fontScale="85000" lnSpcReduction="20000"/>
          </a:bodyPr>
          <a:lstStyle/>
          <a:p>
            <a:r>
              <a:rPr lang="uk-UA" b="1" dirty="0" smtClean="0">
                <a:solidFill>
                  <a:srgbClr val="002060"/>
                </a:solidFill>
              </a:rPr>
              <a:t>Після завершення початкової школи, учні проходитимуть державну підсумкову атестацію. Однак, на відміну від зовнішнього незалежного оцінювання, яке визначає рівень знань учня, ця перевірка має на меті лише засвідчити рівень освіти у навчальному закладі.</a:t>
            </a:r>
          </a:p>
          <a:p>
            <a:r>
              <a:rPr lang="uk-UA" b="1" dirty="0" smtClean="0">
                <a:solidFill>
                  <a:srgbClr val="002060"/>
                </a:solidFill>
              </a:rPr>
              <a:t>Також новинкою стане зовнішнє </a:t>
            </a:r>
            <a:r>
              <a:rPr lang="uk-UA" b="1" dirty="0" err="1" smtClean="0">
                <a:solidFill>
                  <a:srgbClr val="002060"/>
                </a:solidFill>
              </a:rPr>
              <a:t>незалежнє</a:t>
            </a:r>
            <a:r>
              <a:rPr lang="uk-UA" b="1" dirty="0" smtClean="0">
                <a:solidFill>
                  <a:srgbClr val="002060"/>
                </a:solidFill>
              </a:rPr>
              <a:t> оцінювання для випускників базової середньої </a:t>
            </a:r>
          </a:p>
          <a:p>
            <a:r>
              <a:rPr lang="uk-UA" b="1" dirty="0" smtClean="0">
                <a:solidFill>
                  <a:srgbClr val="002060"/>
                </a:solidFill>
              </a:rPr>
              <a:t>школи (9 класів).</a:t>
            </a:r>
          </a:p>
          <a:p>
            <a:pPr>
              <a:buNone/>
            </a:pPr>
            <a:endParaRPr lang="ru-RU" dirty="0"/>
          </a:p>
        </p:txBody>
      </p:sp>
      <p:pic>
        <p:nvPicPr>
          <p:cNvPr id="4" name="Рисунок 3" descr="Результат пошуку зображень за запитом &quot;освіта&quot;"/>
          <p:cNvPicPr/>
          <p:nvPr/>
        </p:nvPicPr>
        <p:blipFill>
          <a:blip r:embed="rId2"/>
          <a:srcRect/>
          <a:stretch>
            <a:fillRect/>
          </a:stretch>
        </p:blipFill>
        <p:spPr bwMode="auto">
          <a:xfrm>
            <a:off x="6629400" y="3962400"/>
            <a:ext cx="2069040" cy="1639019"/>
          </a:xfrm>
          <a:prstGeom prst="rect">
            <a:avLst/>
          </a:prstGeom>
          <a:noFill/>
          <a:ln w="9525">
            <a:noFill/>
            <a:miter lim="800000"/>
            <a:headEnd/>
            <a:tailEnd/>
          </a:ln>
        </p:spPr>
      </p:pic>
      <p:pic>
        <p:nvPicPr>
          <p:cNvPr id="5" name="Рисунок 4" descr="Результат пошуку зображень за запитом &quot;освіта&quot;"/>
          <p:cNvPicPr/>
          <p:nvPr/>
        </p:nvPicPr>
        <p:blipFill>
          <a:blip r:embed="rId3"/>
          <a:srcRect/>
          <a:stretch>
            <a:fillRect/>
          </a:stretch>
        </p:blipFill>
        <p:spPr bwMode="auto">
          <a:xfrm>
            <a:off x="6705600" y="1981200"/>
            <a:ext cx="1827003" cy="152175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Зарахування</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учнів</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до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закладів</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загальної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середньої</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освіти</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3276600" y="2362200"/>
            <a:ext cx="4876800" cy="3840163"/>
          </a:xfrm>
        </p:spPr>
        <p:txBody>
          <a:bodyPr>
            <a:normAutofit fontScale="77500" lnSpcReduction="20000"/>
          </a:bodyPr>
          <a:lstStyle/>
          <a:p>
            <a:r>
              <a:rPr lang="uk-UA" b="1" dirty="0" smtClean="0">
                <a:solidFill>
                  <a:srgbClr val="002060"/>
                </a:solidFill>
              </a:rPr>
              <a:t>здійснюється відповідно до території обслуговування</a:t>
            </a:r>
          </a:p>
          <a:p>
            <a:r>
              <a:rPr lang="uk-UA" b="1" dirty="0" smtClean="0">
                <a:solidFill>
                  <a:srgbClr val="002060"/>
                </a:solidFill>
              </a:rPr>
              <a:t>наказом директора ЗЗСО</a:t>
            </a:r>
          </a:p>
          <a:p>
            <a:r>
              <a:rPr lang="uk-UA" b="1" dirty="0" smtClean="0">
                <a:solidFill>
                  <a:srgbClr val="002060"/>
                </a:solidFill>
              </a:rPr>
              <a:t>до ліцеїв, приватних ЗЗСО і закладів спеціалізованої освіти дозволяється зарахування на конкурсних засадах</a:t>
            </a:r>
          </a:p>
          <a:p>
            <a:r>
              <a:rPr lang="uk-UA" b="1" dirty="0" smtClean="0">
                <a:solidFill>
                  <a:srgbClr val="002060"/>
                </a:solidFill>
              </a:rPr>
              <a:t>до початкової школи право на першочергове зарахування мають діти, які проживають на території обслуговування закладу</a:t>
            </a:r>
            <a:endParaRPr lang="uk-UA" b="1" dirty="0">
              <a:solidFill>
                <a:srgbClr val="002060"/>
              </a:solidFill>
            </a:endParaRPr>
          </a:p>
        </p:txBody>
      </p:sp>
      <p:pic>
        <p:nvPicPr>
          <p:cNvPr id="4" name="Рисунок 3" descr="Пов’язане зображення"/>
          <p:cNvPicPr/>
          <p:nvPr/>
        </p:nvPicPr>
        <p:blipFill>
          <a:blip r:embed="rId2"/>
          <a:srcRect/>
          <a:stretch>
            <a:fillRect/>
          </a:stretch>
        </p:blipFill>
        <p:spPr bwMode="auto">
          <a:xfrm>
            <a:off x="609600" y="1600200"/>
            <a:ext cx="2672919" cy="4263491"/>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312</TotalTime>
  <Words>1665</Words>
  <PresentationFormat>Экран (4:3)</PresentationFormat>
  <Paragraphs>150</Paragraphs>
  <Slides>25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Городская</vt:lpstr>
      <vt:lpstr>Закон України “Про освіту”:   ключові новели</vt:lpstr>
      <vt:lpstr>Новий Закон України «Про освіту»  набрав чинності 28 вересня 2017 року</vt:lpstr>
      <vt:lpstr>Зміни у визначенні окремих термінів</vt:lpstr>
      <vt:lpstr>            Мова навчання</vt:lpstr>
      <vt:lpstr>Школяр має бути компетентним </vt:lpstr>
      <vt:lpstr>Типи закладів освіти та терміни навчання:</vt:lpstr>
      <vt:lpstr>  Дитячі садки для всіх </vt:lpstr>
      <vt:lpstr>Екзамени починатимуться раніше </vt:lpstr>
      <vt:lpstr>Зарахування учнів до закладів загальної середньої освіти</vt:lpstr>
      <vt:lpstr>Новели для вчителів</vt:lpstr>
      <vt:lpstr>Щорічне підвищення кваліфікації для вчителів</vt:lpstr>
      <vt:lpstr>Збільшення  зарплат  вчителям </vt:lpstr>
      <vt:lpstr>Надбавка для найпрогресивніших</vt:lpstr>
      <vt:lpstr>Школи перевірятимуть раз на 10 років </vt:lpstr>
      <vt:lpstr>Відповідальність за плагіат, списування та несправедливі оцінки</vt:lpstr>
      <vt:lpstr>Директор обиратиметься  на конкурсній основі</vt:lpstr>
      <vt:lpstr>Прозорість та відкритість</vt:lpstr>
      <vt:lpstr>          Самостійність</vt:lpstr>
      <vt:lpstr>Права та обов’язки директора</vt:lpstr>
      <vt:lpstr>Освітні округи </vt:lpstr>
      <vt:lpstr>Філії</vt:lpstr>
      <vt:lpstr>         Демократизація управління закладами освіти</vt:lpstr>
      <vt:lpstr>Повноваження засновника закладу</vt:lpstr>
      <vt:lpstr>Переоформлення установчих  документів закладів освіти</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Закон України  «Про освіту»: Що реально зміниться  для дітей, батьків та вчителів. </dc:title>
  <dc:creator>Марія</dc:creator>
  <cp:lastModifiedBy>user</cp:lastModifiedBy>
  <cp:revision>8</cp:revision>
  <dcterms:created xsi:type="dcterms:W3CDTF">2018-01-09T08:16:15Z</dcterms:created>
  <dcterms:modified xsi:type="dcterms:W3CDTF">2019-07-08T10:46:44Z</dcterms:modified>
</cp:coreProperties>
</file>